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89" r:id="rId3"/>
    <p:sldId id="290" r:id="rId4"/>
    <p:sldId id="291" r:id="rId5"/>
    <p:sldId id="257" r:id="rId6"/>
    <p:sldId id="269" r:id="rId7"/>
    <p:sldId id="292" r:id="rId8"/>
    <p:sldId id="288" r:id="rId9"/>
    <p:sldId id="294" r:id="rId10"/>
    <p:sldId id="271" r:id="rId11"/>
    <p:sldId id="278" r:id="rId12"/>
    <p:sldId id="279" r:id="rId13"/>
    <p:sldId id="270" r:id="rId14"/>
    <p:sldId id="262" r:id="rId15"/>
    <p:sldId id="293" r:id="rId16"/>
    <p:sldId id="284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37" autoAdjust="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AA7-B267-4120-A1A1-18750C220E73}" type="datetimeFigureOut">
              <a:rPr lang="zh-CN" altLang="en-US" smtClean="0"/>
              <a:t>2017/8/6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3C313-3C05-4445-A1BB-FDAB29BAC5D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386E52-CB3C-4D90-998E-6926FBD3CC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16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AA7-B267-4120-A1A1-18750C220E73}" type="datetimeFigureOut">
              <a:rPr lang="zh-CN" altLang="en-US" smtClean="0"/>
              <a:t>2017/8/6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3C313-3C05-4445-A1BB-FDAB29BAC5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44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AA7-B267-4120-A1A1-18750C220E73}" type="datetimeFigureOut">
              <a:rPr lang="zh-CN" altLang="en-US" smtClean="0"/>
              <a:t>2017/8/6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3C313-3C05-4445-A1BB-FDAB29BAC5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38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AA7-B267-4120-A1A1-18750C220E73}" type="datetimeFigureOut">
              <a:rPr lang="zh-CN" altLang="en-US" smtClean="0"/>
              <a:t>2017/8/6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3C313-3C05-4445-A1BB-FDAB29BAC5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649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AA7-B267-4120-A1A1-18750C220E73}" type="datetimeFigureOut">
              <a:rPr lang="zh-CN" altLang="en-US" smtClean="0"/>
              <a:t>2017/8/6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3C313-3C05-4445-A1BB-FDAB29BAC5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733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AA7-B267-4120-A1A1-18750C220E73}" type="datetimeFigureOut">
              <a:rPr lang="zh-CN" altLang="en-US" smtClean="0"/>
              <a:t>2017/8/6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3C313-3C05-4445-A1BB-FDAB29BAC5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7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AA7-B267-4120-A1A1-18750C220E73}" type="datetimeFigureOut">
              <a:rPr lang="zh-CN" altLang="en-US" smtClean="0"/>
              <a:t>2017/8/6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3C313-3C05-4445-A1BB-FDAB29BAC5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841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AA7-B267-4120-A1A1-18750C220E73}" type="datetimeFigureOut">
              <a:rPr lang="zh-CN" altLang="en-US" smtClean="0"/>
              <a:t>2017/8/6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3C313-3C05-4445-A1BB-FDAB29BAC5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859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AA7-B267-4120-A1A1-18750C220E73}" type="datetimeFigureOut">
              <a:rPr lang="zh-CN" altLang="en-US" smtClean="0"/>
              <a:t>2017/8/6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3C313-3C05-4445-A1BB-FDAB29BAC5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09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73051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AA7-B267-4120-A1A1-18750C220E73}" type="datetimeFigureOut">
              <a:rPr lang="zh-CN" altLang="en-US" smtClean="0"/>
              <a:t>2017/8/6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3C313-3C05-4445-A1BB-FDAB29BAC5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97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AA7-B267-4120-A1A1-18750C220E73}" type="datetimeFigureOut">
              <a:rPr lang="zh-CN" altLang="en-US" smtClean="0"/>
              <a:t>2017/8/6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3C313-3C05-4445-A1BB-FDAB29BAC5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861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6EAA7-B267-4120-A1A1-18750C220E73}" type="datetimeFigureOut">
              <a:rPr lang="zh-CN" altLang="en-US" smtClean="0"/>
              <a:t>2017/8/6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3C313-3C05-4445-A1BB-FDAB29BAC5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52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4" name="标题 8"/>
          <p:cNvSpPr>
            <a:spLocks noGrp="1"/>
          </p:cNvSpPr>
          <p:nvPr>
            <p:ph type="ctrTitle" idx="4294967295"/>
          </p:nvPr>
        </p:nvSpPr>
        <p:spPr>
          <a:xfrm>
            <a:off x="-2" y="2643715"/>
            <a:ext cx="9124952" cy="785284"/>
          </a:xfrm>
        </p:spPr>
        <p:txBody>
          <a:bodyPr>
            <a:noAutofit/>
          </a:bodyPr>
          <a:lstStyle/>
          <a:p>
            <a:r>
              <a:rPr lang="zh-CN" altLang="en-US" sz="6000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方正准圆简体"/>
              </a:rPr>
              <a:t>内角和计算</a:t>
            </a:r>
          </a:p>
        </p:txBody>
      </p:sp>
      <p:sp>
        <p:nvSpPr>
          <p:cNvPr id="5" name="文本框 3"/>
          <p:cNvSpPr txBox="1"/>
          <p:nvPr/>
        </p:nvSpPr>
        <p:spPr>
          <a:xfrm>
            <a:off x="-18866" y="3662368"/>
            <a:ext cx="9124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第二阶段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·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创作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一</a:t>
            </a:r>
            <a:r>
              <a:rPr lang="en-US" altLang="zh-CN" sz="28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) 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第三课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1504950" y="4465614"/>
            <a:ext cx="7620000" cy="1870420"/>
          </a:xfrm>
          <a:custGeom>
            <a:avLst/>
            <a:gdLst>
              <a:gd name="connsiteX0" fmla="*/ 0 w 7639050"/>
              <a:gd name="connsiteY0" fmla="*/ 2457450 h 2768807"/>
              <a:gd name="connsiteX1" fmla="*/ 1743075 w 7639050"/>
              <a:gd name="connsiteY1" fmla="*/ 2724150 h 2768807"/>
              <a:gd name="connsiteX2" fmla="*/ 3267075 w 7639050"/>
              <a:gd name="connsiteY2" fmla="*/ 1638300 h 2768807"/>
              <a:gd name="connsiteX3" fmla="*/ 5781675 w 7639050"/>
              <a:gd name="connsiteY3" fmla="*/ 1085850 h 2768807"/>
              <a:gd name="connsiteX4" fmla="*/ 7639050 w 7639050"/>
              <a:gd name="connsiteY4" fmla="*/ 0 h 2768807"/>
              <a:gd name="connsiteX0" fmla="*/ 0 w 7639050"/>
              <a:gd name="connsiteY0" fmla="*/ 2457450 h 2784270"/>
              <a:gd name="connsiteX1" fmla="*/ 1743075 w 7639050"/>
              <a:gd name="connsiteY1" fmla="*/ 2724150 h 2784270"/>
              <a:gd name="connsiteX2" fmla="*/ 3171825 w 7639050"/>
              <a:gd name="connsiteY2" fmla="*/ 1413642 h 2784270"/>
              <a:gd name="connsiteX3" fmla="*/ 5781675 w 7639050"/>
              <a:gd name="connsiteY3" fmla="*/ 1085850 h 2784270"/>
              <a:gd name="connsiteX4" fmla="*/ 7639050 w 7639050"/>
              <a:gd name="connsiteY4" fmla="*/ 0 h 2784270"/>
              <a:gd name="connsiteX0" fmla="*/ 0 w 7639050"/>
              <a:gd name="connsiteY0" fmla="*/ 2457450 h 2578832"/>
              <a:gd name="connsiteX1" fmla="*/ 1800225 w 7639050"/>
              <a:gd name="connsiteY1" fmla="*/ 2411582 h 2578832"/>
              <a:gd name="connsiteX2" fmla="*/ 3171825 w 7639050"/>
              <a:gd name="connsiteY2" fmla="*/ 1413642 h 2578832"/>
              <a:gd name="connsiteX3" fmla="*/ 5781675 w 7639050"/>
              <a:gd name="connsiteY3" fmla="*/ 1085850 h 2578832"/>
              <a:gd name="connsiteX4" fmla="*/ 7639050 w 7639050"/>
              <a:gd name="connsiteY4" fmla="*/ 0 h 2578832"/>
              <a:gd name="connsiteX0" fmla="*/ 0 w 7639050"/>
              <a:gd name="connsiteY0" fmla="*/ 2457450 h 2578832"/>
              <a:gd name="connsiteX1" fmla="*/ 1800225 w 7639050"/>
              <a:gd name="connsiteY1" fmla="*/ 2411582 h 2578832"/>
              <a:gd name="connsiteX2" fmla="*/ 3171825 w 7639050"/>
              <a:gd name="connsiteY2" fmla="*/ 1413642 h 2578832"/>
              <a:gd name="connsiteX3" fmla="*/ 5972175 w 7639050"/>
              <a:gd name="connsiteY3" fmla="*/ 1847734 h 2578832"/>
              <a:gd name="connsiteX4" fmla="*/ 7639050 w 7639050"/>
              <a:gd name="connsiteY4" fmla="*/ 0 h 2578832"/>
              <a:gd name="connsiteX0" fmla="*/ 0 w 7639050"/>
              <a:gd name="connsiteY0" fmla="*/ 2457450 h 2578832"/>
              <a:gd name="connsiteX1" fmla="*/ 1800225 w 7639050"/>
              <a:gd name="connsiteY1" fmla="*/ 2411582 h 2578832"/>
              <a:gd name="connsiteX2" fmla="*/ 3609975 w 7639050"/>
              <a:gd name="connsiteY2" fmla="*/ 1413642 h 2578832"/>
              <a:gd name="connsiteX3" fmla="*/ 5972175 w 7639050"/>
              <a:gd name="connsiteY3" fmla="*/ 1847734 h 2578832"/>
              <a:gd name="connsiteX4" fmla="*/ 7639050 w 7639050"/>
              <a:gd name="connsiteY4" fmla="*/ 0 h 2578832"/>
              <a:gd name="connsiteX0" fmla="*/ 0 w 7591425"/>
              <a:gd name="connsiteY0" fmla="*/ 2535592 h 2656974"/>
              <a:gd name="connsiteX1" fmla="*/ 1800225 w 7591425"/>
              <a:gd name="connsiteY1" fmla="*/ 2489724 h 2656974"/>
              <a:gd name="connsiteX2" fmla="*/ 3609975 w 7591425"/>
              <a:gd name="connsiteY2" fmla="*/ 1491784 h 2656974"/>
              <a:gd name="connsiteX3" fmla="*/ 5972175 w 7591425"/>
              <a:gd name="connsiteY3" fmla="*/ 1925876 h 2656974"/>
              <a:gd name="connsiteX4" fmla="*/ 7591425 w 7591425"/>
              <a:gd name="connsiteY4" fmla="*/ 0 h 2656974"/>
              <a:gd name="connsiteX0" fmla="*/ 0 w 7591425"/>
              <a:gd name="connsiteY0" fmla="*/ 2559180 h 2680562"/>
              <a:gd name="connsiteX1" fmla="*/ 1800225 w 7591425"/>
              <a:gd name="connsiteY1" fmla="*/ 2513312 h 2680562"/>
              <a:gd name="connsiteX2" fmla="*/ 3609975 w 7591425"/>
              <a:gd name="connsiteY2" fmla="*/ 1515372 h 2680562"/>
              <a:gd name="connsiteX3" fmla="*/ 5972175 w 7591425"/>
              <a:gd name="connsiteY3" fmla="*/ 1949464 h 2680562"/>
              <a:gd name="connsiteX4" fmla="*/ 7591425 w 7591425"/>
              <a:gd name="connsiteY4" fmla="*/ 23588 h 2680562"/>
              <a:gd name="connsiteX0" fmla="*/ 0 w 7620000"/>
              <a:gd name="connsiteY0" fmla="*/ 1797873 h 1919255"/>
              <a:gd name="connsiteX1" fmla="*/ 1800225 w 7620000"/>
              <a:gd name="connsiteY1" fmla="*/ 1752005 h 1919255"/>
              <a:gd name="connsiteX2" fmla="*/ 3609975 w 7620000"/>
              <a:gd name="connsiteY2" fmla="*/ 754065 h 1919255"/>
              <a:gd name="connsiteX3" fmla="*/ 5972175 w 7620000"/>
              <a:gd name="connsiteY3" fmla="*/ 1188157 h 1919255"/>
              <a:gd name="connsiteX4" fmla="*/ 7620000 w 7620000"/>
              <a:gd name="connsiteY4" fmla="*/ 33932 h 1919255"/>
              <a:gd name="connsiteX0" fmla="*/ 0 w 7620000"/>
              <a:gd name="connsiteY0" fmla="*/ 1798099 h 1919481"/>
              <a:gd name="connsiteX1" fmla="*/ 1800225 w 7620000"/>
              <a:gd name="connsiteY1" fmla="*/ 1752231 h 1919481"/>
              <a:gd name="connsiteX2" fmla="*/ 3609975 w 7620000"/>
              <a:gd name="connsiteY2" fmla="*/ 754291 h 1919481"/>
              <a:gd name="connsiteX3" fmla="*/ 5400675 w 7620000"/>
              <a:gd name="connsiteY3" fmla="*/ 1178615 h 1919481"/>
              <a:gd name="connsiteX4" fmla="*/ 7620000 w 7620000"/>
              <a:gd name="connsiteY4" fmla="*/ 34158 h 1919481"/>
              <a:gd name="connsiteX0" fmla="*/ 0 w 7620000"/>
              <a:gd name="connsiteY0" fmla="*/ 1798209 h 1918085"/>
              <a:gd name="connsiteX1" fmla="*/ 1800225 w 7620000"/>
              <a:gd name="connsiteY1" fmla="*/ 1752341 h 1918085"/>
              <a:gd name="connsiteX2" fmla="*/ 3286125 w 7620000"/>
              <a:gd name="connsiteY2" fmla="*/ 783704 h 1918085"/>
              <a:gd name="connsiteX3" fmla="*/ 5400675 w 7620000"/>
              <a:gd name="connsiteY3" fmla="*/ 1178725 h 1918085"/>
              <a:gd name="connsiteX4" fmla="*/ 7620000 w 7620000"/>
              <a:gd name="connsiteY4" fmla="*/ 34268 h 1918085"/>
              <a:gd name="connsiteX0" fmla="*/ 0 w 7620000"/>
              <a:gd name="connsiteY0" fmla="*/ 1798209 h 1918086"/>
              <a:gd name="connsiteX1" fmla="*/ 1800225 w 7620000"/>
              <a:gd name="connsiteY1" fmla="*/ 1752341 h 1918086"/>
              <a:gd name="connsiteX2" fmla="*/ 3286125 w 7620000"/>
              <a:gd name="connsiteY2" fmla="*/ 783704 h 1918086"/>
              <a:gd name="connsiteX3" fmla="*/ 5162550 w 7620000"/>
              <a:gd name="connsiteY3" fmla="*/ 1178725 h 1918086"/>
              <a:gd name="connsiteX4" fmla="*/ 7620000 w 7620000"/>
              <a:gd name="connsiteY4" fmla="*/ 34268 h 191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00" h="1918086">
                <a:moveTo>
                  <a:pt x="0" y="1798209"/>
                </a:moveTo>
                <a:cubicBezTo>
                  <a:pt x="599281" y="1999821"/>
                  <a:pt x="1252538" y="1921425"/>
                  <a:pt x="1800225" y="1752341"/>
                </a:cubicBezTo>
                <a:cubicBezTo>
                  <a:pt x="2347912" y="1583257"/>
                  <a:pt x="2725738" y="879307"/>
                  <a:pt x="3286125" y="783704"/>
                </a:cubicBezTo>
                <a:cubicBezTo>
                  <a:pt x="3846512" y="688101"/>
                  <a:pt x="4440238" y="1303631"/>
                  <a:pt x="5162550" y="1178725"/>
                </a:cubicBezTo>
                <a:cubicBezTo>
                  <a:pt x="5884862" y="1053819"/>
                  <a:pt x="6284118" y="-223538"/>
                  <a:pt x="7620000" y="34268"/>
                </a:cubicBezTo>
              </a:path>
            </a:pathLst>
          </a:custGeom>
          <a:ln w="171450" cap="rnd">
            <a:solidFill>
              <a:schemeClr val="accent6">
                <a:lumMod val="40000"/>
                <a:lumOff val="60000"/>
                <a:alpha val="58000"/>
              </a:schemeClr>
            </a:solidFill>
            <a:prstDash val="sysDash"/>
            <a:bevel/>
            <a:headEnd type="non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E:\阿炳\程旭园\首页年度广告\2017-5-24课件页面设计\ppt\ki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156176" y="2924944"/>
            <a:ext cx="3124108" cy="435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阿炳\程旭园\首页年度广告\2017-5-24课件页面设计\ppt\bir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5" t="10195" r="8423" b="6496"/>
          <a:stretch/>
        </p:blipFill>
        <p:spPr bwMode="auto">
          <a:xfrm>
            <a:off x="909062" y="1196752"/>
            <a:ext cx="1214666" cy="146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:\阿炳\程旭园\首页年度广告\2017-5-24课件页面设计\ppt\logo (2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4288" y="388511"/>
            <a:ext cx="1847236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2F420A-0223-4DA4-8F74-2B61430D0C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3180">
            <a:off x="110937" y="4948493"/>
            <a:ext cx="2531975" cy="172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8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508136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+mn-lt"/>
            </a:endParaRPr>
          </a:p>
          <a:p>
            <a:pPr algn="ctr"/>
            <a:r>
              <a:rPr lang="en-US" altLang="zh-CN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- </a:t>
            </a:r>
            <a:r>
              <a:rPr lang="zh-CN" altLang="en-US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导入舞台背景 </a:t>
            </a:r>
            <a:r>
              <a:rPr lang="en-US" altLang="zh-CN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-</a:t>
            </a:r>
            <a:endParaRPr lang="zh-CN" altLang="en-US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98AD73-4034-4B22-9CF6-D8EDE8095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14" y="1273663"/>
            <a:ext cx="4968278" cy="375731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33455B5E-8C37-4F3B-A156-6CCBE8EA851A}"/>
              </a:ext>
            </a:extLst>
          </p:cNvPr>
          <p:cNvGrpSpPr/>
          <p:nvPr/>
        </p:nvGrpSpPr>
        <p:grpSpPr>
          <a:xfrm>
            <a:off x="-7505" y="337764"/>
            <a:ext cx="2448272" cy="720080"/>
            <a:chOff x="-95176" y="4457"/>
            <a:chExt cx="2448272" cy="720080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0F3F98B5-B8D5-48DE-B492-F8C12584382F}"/>
                </a:ext>
              </a:extLst>
            </p:cNvPr>
            <p:cNvCxnSpPr/>
            <p:nvPr/>
          </p:nvCxnSpPr>
          <p:spPr>
            <a:xfrm>
              <a:off x="72827" y="4457"/>
              <a:ext cx="2136658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F473F3B-6C9C-4D01-A2C9-3DEEB5A8B408}"/>
                </a:ext>
              </a:extLst>
            </p:cNvPr>
            <p:cNvSpPr/>
            <p:nvPr/>
          </p:nvSpPr>
          <p:spPr>
            <a:xfrm>
              <a:off x="-95176" y="102887"/>
              <a:ext cx="24482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6"/>
                  </a:solidFill>
                  <a:latin typeface="方正粗圆简体" pitchFamily="65" charset="-122"/>
                  <a:ea typeface="方正粗圆简体" pitchFamily="65" charset="-122"/>
                  <a:cs typeface="+mn-ea"/>
                  <a:sym typeface="+mn-lt"/>
                </a:rPr>
                <a:t> 编写脚本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D7B1399-3C72-41A3-8F39-AE92BB018564}"/>
                </a:ext>
              </a:extLst>
            </p:cNvPr>
            <p:cNvCxnSpPr/>
            <p:nvPr/>
          </p:nvCxnSpPr>
          <p:spPr>
            <a:xfrm>
              <a:off x="72827" y="724537"/>
              <a:ext cx="2136658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0068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508136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+mn-lt"/>
            </a:endParaRPr>
          </a:p>
          <a:p>
            <a:pPr algn="ctr"/>
            <a:r>
              <a:rPr lang="en-US" altLang="zh-CN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- </a:t>
            </a:r>
            <a:r>
              <a:rPr lang="zh-CN" altLang="en-US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新建变量 </a:t>
            </a:r>
            <a:r>
              <a:rPr lang="en-US" altLang="zh-CN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-</a:t>
            </a:r>
            <a:endParaRPr lang="zh-CN" altLang="en-US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98AD73-4034-4B22-9CF6-D8EDE8095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11" y="1287178"/>
            <a:ext cx="3284683" cy="373028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52A55703-E047-432A-8423-22E6241A2293}"/>
              </a:ext>
            </a:extLst>
          </p:cNvPr>
          <p:cNvGrpSpPr/>
          <p:nvPr/>
        </p:nvGrpSpPr>
        <p:grpSpPr>
          <a:xfrm>
            <a:off x="-7505" y="337764"/>
            <a:ext cx="2448272" cy="720080"/>
            <a:chOff x="-95176" y="4457"/>
            <a:chExt cx="2448272" cy="72008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2A30F9D-2413-4C87-AFCD-0EFCD3795FE8}"/>
                </a:ext>
              </a:extLst>
            </p:cNvPr>
            <p:cNvCxnSpPr/>
            <p:nvPr/>
          </p:nvCxnSpPr>
          <p:spPr>
            <a:xfrm>
              <a:off x="72827" y="4457"/>
              <a:ext cx="2136658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7C16FAE-A071-420A-85AB-1DFA0C646EFF}"/>
                </a:ext>
              </a:extLst>
            </p:cNvPr>
            <p:cNvSpPr/>
            <p:nvPr/>
          </p:nvSpPr>
          <p:spPr>
            <a:xfrm>
              <a:off x="-95176" y="102887"/>
              <a:ext cx="24482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6"/>
                  </a:solidFill>
                  <a:latin typeface="方正粗圆简体" pitchFamily="65" charset="-122"/>
                  <a:ea typeface="方正粗圆简体" pitchFamily="65" charset="-122"/>
                  <a:cs typeface="+mn-ea"/>
                  <a:sym typeface="+mn-lt"/>
                </a:rPr>
                <a:t> 编写脚本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F8E636F-0EF4-4ADC-830A-0FF7B3EE8532}"/>
                </a:ext>
              </a:extLst>
            </p:cNvPr>
            <p:cNvCxnSpPr/>
            <p:nvPr/>
          </p:nvCxnSpPr>
          <p:spPr>
            <a:xfrm>
              <a:off x="72827" y="724537"/>
              <a:ext cx="2136658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2802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508136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+mn-lt"/>
            </a:endParaRPr>
          </a:p>
          <a:p>
            <a:pPr algn="ctr"/>
            <a:r>
              <a:rPr lang="en-US" altLang="zh-CN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- </a:t>
            </a:r>
            <a:r>
              <a:rPr lang="zh-CN" altLang="en-US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脚本程序 </a:t>
            </a:r>
            <a:r>
              <a:rPr lang="en-US" altLang="zh-CN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-</a:t>
            </a:r>
            <a:endParaRPr lang="zh-CN" altLang="en-US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98AD73-4034-4B22-9CF6-D8EDE8095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90" y="1350509"/>
            <a:ext cx="6799419" cy="3832092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E0D3BD3-984E-49C1-A2C3-848EEE14E792}"/>
              </a:ext>
            </a:extLst>
          </p:cNvPr>
          <p:cNvGrpSpPr/>
          <p:nvPr/>
        </p:nvGrpSpPr>
        <p:grpSpPr>
          <a:xfrm>
            <a:off x="-7505" y="337764"/>
            <a:ext cx="2448272" cy="720080"/>
            <a:chOff x="-95176" y="4457"/>
            <a:chExt cx="2448272" cy="72008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D151C82-6892-4DC5-843A-D08BFCE7AC2A}"/>
                </a:ext>
              </a:extLst>
            </p:cNvPr>
            <p:cNvCxnSpPr/>
            <p:nvPr/>
          </p:nvCxnSpPr>
          <p:spPr>
            <a:xfrm>
              <a:off x="72827" y="4457"/>
              <a:ext cx="2136658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B6F81BE-DE7C-484E-888F-52350E7C7943}"/>
                </a:ext>
              </a:extLst>
            </p:cNvPr>
            <p:cNvSpPr/>
            <p:nvPr/>
          </p:nvSpPr>
          <p:spPr>
            <a:xfrm>
              <a:off x="-95176" y="102887"/>
              <a:ext cx="24482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6"/>
                  </a:solidFill>
                  <a:latin typeface="方正粗圆简体" pitchFamily="65" charset="-122"/>
                  <a:ea typeface="方正粗圆简体" pitchFamily="65" charset="-122"/>
                  <a:cs typeface="+mn-ea"/>
                  <a:sym typeface="+mn-lt"/>
                </a:rPr>
                <a:t> 编写脚本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947F524-8C97-428D-943A-DCFD0273F532}"/>
                </a:ext>
              </a:extLst>
            </p:cNvPr>
            <p:cNvCxnSpPr/>
            <p:nvPr/>
          </p:nvCxnSpPr>
          <p:spPr>
            <a:xfrm>
              <a:off x="72827" y="724537"/>
              <a:ext cx="2136658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9683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8"/>
          <p:cNvSpPr txBox="1"/>
          <p:nvPr/>
        </p:nvSpPr>
        <p:spPr>
          <a:xfrm>
            <a:off x="1938026" y="3736513"/>
            <a:ext cx="5267948" cy="62358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运行效果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45278" y="2967337"/>
            <a:ext cx="20534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</a:rPr>
              <a:t>PART 2</a:t>
            </a:r>
            <a:endParaRPr lang="zh-CN" altLang="en-US" sz="4400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</a:endParaRPr>
          </a:p>
        </p:txBody>
      </p:sp>
      <p:pic>
        <p:nvPicPr>
          <p:cNvPr id="3074" name="Picture 2" descr="E:\阿炳\程旭园\首页年度广告\2017-5-24课件页面设计\ppt\robo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7070" y="1023770"/>
            <a:ext cx="1454797" cy="187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/>
          <p:cNvCxnSpPr/>
          <p:nvPr/>
        </p:nvCxnSpPr>
        <p:spPr>
          <a:xfrm>
            <a:off x="3203848" y="3736513"/>
            <a:ext cx="273630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25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508136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+mn-lt"/>
            </a:endParaRPr>
          </a:p>
          <a:p>
            <a:pPr algn="ctr"/>
            <a:r>
              <a:rPr lang="en-US" altLang="zh-CN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- </a:t>
            </a:r>
            <a:r>
              <a:rPr lang="zh-CN" altLang="en-US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运行效果 </a:t>
            </a:r>
            <a:r>
              <a:rPr lang="en-US" altLang="zh-CN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-</a:t>
            </a:r>
            <a:endParaRPr lang="zh-CN" altLang="en-US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98AD73-4034-4B22-9CF6-D8EDE8095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31" y="1398374"/>
            <a:ext cx="6835138" cy="384277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07F214C-1F93-4590-B1CC-B629549A33D1}"/>
              </a:ext>
            </a:extLst>
          </p:cNvPr>
          <p:cNvGrpSpPr/>
          <p:nvPr/>
        </p:nvGrpSpPr>
        <p:grpSpPr>
          <a:xfrm>
            <a:off x="-7505" y="337764"/>
            <a:ext cx="2448272" cy="720080"/>
            <a:chOff x="-95176" y="4457"/>
            <a:chExt cx="2448272" cy="72008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0803DBC-D8E4-41DF-A2B6-0C6F6C519390}"/>
                </a:ext>
              </a:extLst>
            </p:cNvPr>
            <p:cNvCxnSpPr/>
            <p:nvPr/>
          </p:nvCxnSpPr>
          <p:spPr>
            <a:xfrm>
              <a:off x="72827" y="4457"/>
              <a:ext cx="2136658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F77D760-401B-4194-89F8-BAD5AA93247A}"/>
                </a:ext>
              </a:extLst>
            </p:cNvPr>
            <p:cNvSpPr/>
            <p:nvPr/>
          </p:nvSpPr>
          <p:spPr>
            <a:xfrm>
              <a:off x="-95176" y="102887"/>
              <a:ext cx="24482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6"/>
                  </a:solidFill>
                  <a:latin typeface="方正粗圆简体" pitchFamily="65" charset="-122"/>
                  <a:ea typeface="方正粗圆简体" pitchFamily="65" charset="-122"/>
                  <a:cs typeface="+mn-ea"/>
                  <a:sym typeface="+mn-lt"/>
                </a:rPr>
                <a:t> 运行效果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F8CAFE8-CD8D-421A-AB24-CD395527F841}"/>
                </a:ext>
              </a:extLst>
            </p:cNvPr>
            <p:cNvCxnSpPr/>
            <p:nvPr/>
          </p:nvCxnSpPr>
          <p:spPr>
            <a:xfrm>
              <a:off x="72827" y="724537"/>
              <a:ext cx="2136658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6352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4323522" y="1983443"/>
            <a:ext cx="3383789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3130">
              <a:lnSpc>
                <a:spcPct val="130000"/>
              </a:lnSpc>
              <a:defRPr/>
            </a:pPr>
            <a:r>
              <a:rPr lang="zh-CN" altLang="en-US" sz="2000" kern="0" dirty="0">
                <a:latin typeface="方正准圆简体"/>
                <a:ea typeface="方正准圆简体"/>
                <a:cs typeface="+mn-ea"/>
                <a:sym typeface="方正准圆简体"/>
              </a:rPr>
              <a:t>变量、四则运算</a:t>
            </a:r>
          </a:p>
        </p:txBody>
      </p:sp>
      <p:sp>
        <p:nvSpPr>
          <p:cNvPr id="44" name="Freeform 5"/>
          <p:cNvSpPr/>
          <p:nvPr/>
        </p:nvSpPr>
        <p:spPr bwMode="auto">
          <a:xfrm rot="5400000">
            <a:off x="1015049" y="2306482"/>
            <a:ext cx="2453131" cy="207414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</a:ln>
        </p:spPr>
        <p:txBody>
          <a:bodyPr vert="horz" wrap="square" lIns="91378" tIns="45688" rIns="91378" bIns="45688" numCol="1" anchor="t" anchorCtr="0" compatLnSpc="1"/>
          <a:lstStyle/>
          <a:p>
            <a:pPr algn="ctr" defTabSz="913130">
              <a:defRPr/>
            </a:pPr>
            <a:endParaRPr lang="zh-CN" altLang="en-US" kern="0">
              <a:solidFill>
                <a:sysClr val="windowText" lastClr="000000"/>
              </a:solidFill>
              <a:latin typeface="方正准圆简体"/>
              <a:ea typeface="方正准圆简体"/>
              <a:cs typeface="+mn-ea"/>
              <a:sym typeface="方正准圆简体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29612" y="3053228"/>
            <a:ext cx="153625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 defTabSz="913130">
              <a:defRPr/>
            </a:pPr>
            <a:r>
              <a:rPr lang="zh-CN" altLang="en-US" sz="3200" dirty="0">
                <a:latin typeface="方正粗圆简体" pitchFamily="65" charset="-122"/>
                <a:ea typeface="方正粗圆简体" pitchFamily="65" charset="-122"/>
                <a:cs typeface="+mn-ea"/>
                <a:sym typeface="方正准圆简体"/>
              </a:rPr>
              <a:t>知识点</a:t>
            </a:r>
            <a:endParaRPr lang="en-US" altLang="zh-CN" sz="3200" dirty="0">
              <a:latin typeface="方正粗圆简体" pitchFamily="65" charset="-122"/>
              <a:ea typeface="方正粗圆简体" pitchFamily="65" charset="-122"/>
              <a:cs typeface="+mn-ea"/>
              <a:sym typeface="方正准圆简体"/>
            </a:endParaRPr>
          </a:p>
        </p:txBody>
      </p:sp>
      <p:sp>
        <p:nvSpPr>
          <p:cNvPr id="46" name="Freeform 5"/>
          <p:cNvSpPr/>
          <p:nvPr/>
        </p:nvSpPr>
        <p:spPr bwMode="auto">
          <a:xfrm rot="5400000">
            <a:off x="881714" y="2239214"/>
            <a:ext cx="2719833" cy="225202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FFC000"/>
            </a:solidFill>
            <a:prstDash val="solid"/>
            <a:miter lim="800000"/>
          </a:ln>
        </p:spPr>
        <p:txBody>
          <a:bodyPr vert="horz" wrap="square" lIns="91378" tIns="45688" rIns="91378" bIns="45688" numCol="1" anchor="t" anchorCtr="0" compatLnSpc="1"/>
          <a:lstStyle/>
          <a:p>
            <a:pPr algn="ctr" defTabSz="913130">
              <a:defRPr/>
            </a:pPr>
            <a:endParaRPr lang="zh-CN" altLang="en-US" kern="0">
              <a:solidFill>
                <a:sysClr val="windowText" lastClr="000000"/>
              </a:solidFill>
              <a:latin typeface="方正准圆简体"/>
              <a:ea typeface="方正准圆简体"/>
              <a:cs typeface="+mn-ea"/>
              <a:sym typeface="方正准圆简体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673226" y="2036667"/>
            <a:ext cx="427740" cy="427683"/>
          </a:xfrm>
          <a:prstGeom prst="ellipse">
            <a:avLst/>
          </a:prstGeom>
          <a:solidFill>
            <a:schemeClr val="accent6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lIns="91378" tIns="45688" rIns="91378" bIns="45688" rtlCol="0" anchor="ctr"/>
          <a:lstStyle/>
          <a:p>
            <a:pPr algn="ctr" defTabSz="913130">
              <a:defRPr/>
            </a:pPr>
            <a:r>
              <a:rPr lang="en-US" altLang="zh-CN" kern="0" dirty="0">
                <a:solidFill>
                  <a:sysClr val="window" lastClr="FFFFFF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方正准圆简体"/>
              </a:rPr>
              <a:t>1</a:t>
            </a:r>
            <a:endParaRPr lang="zh-CN" altLang="en-US" kern="0" dirty="0">
              <a:solidFill>
                <a:sysClr val="window" lastClr="FFFFFF"/>
              </a:solidFill>
              <a:latin typeface="方正粗圆简体" pitchFamily="65" charset="-122"/>
              <a:ea typeface="方正粗圆简体" pitchFamily="65" charset="-122"/>
              <a:cs typeface="+mn-ea"/>
              <a:sym typeface="方正准圆简体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3217727" y="3053228"/>
            <a:ext cx="427740" cy="427683"/>
          </a:xfrm>
          <a:prstGeom prst="ellipse">
            <a:avLst/>
          </a:prstGeom>
          <a:solidFill>
            <a:schemeClr val="accent6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lIns="91378" tIns="45688" rIns="91378" bIns="45688" rtlCol="0" anchor="ctr"/>
          <a:lstStyle/>
          <a:p>
            <a:pPr algn="ctr" defTabSz="913130">
              <a:defRPr/>
            </a:pPr>
            <a:r>
              <a:rPr lang="en-US" altLang="zh-CN" kern="0" dirty="0">
                <a:solidFill>
                  <a:sysClr val="window" lastClr="FFFFFF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方正准圆简体"/>
              </a:rPr>
              <a:t>2</a:t>
            </a:r>
            <a:endParaRPr lang="zh-CN" altLang="en-US" kern="0" dirty="0">
              <a:solidFill>
                <a:sysClr val="window" lastClr="FFFFFF"/>
              </a:solidFill>
              <a:latin typeface="方正粗圆简体" pitchFamily="65" charset="-122"/>
              <a:ea typeface="方正粗圆简体" pitchFamily="65" charset="-122"/>
              <a:cs typeface="+mn-ea"/>
              <a:sym typeface="方正准圆简体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673226" y="4063779"/>
            <a:ext cx="427740" cy="427683"/>
          </a:xfrm>
          <a:prstGeom prst="ellipse">
            <a:avLst/>
          </a:prstGeom>
          <a:solidFill>
            <a:schemeClr val="accent6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lIns="91378" tIns="45688" rIns="91378" bIns="45688" rtlCol="0" anchor="ctr"/>
          <a:lstStyle/>
          <a:p>
            <a:pPr algn="ctr" defTabSz="913130">
              <a:defRPr/>
            </a:pPr>
            <a:r>
              <a:rPr lang="en-US" altLang="zh-CN" kern="0" dirty="0">
                <a:solidFill>
                  <a:sysClr val="window" lastClr="FFFFFF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方正准圆简体"/>
              </a:rPr>
              <a:t>3</a:t>
            </a:r>
            <a:endParaRPr lang="zh-CN" altLang="en-US" kern="0" dirty="0">
              <a:solidFill>
                <a:sysClr val="window" lastClr="FFFFFF"/>
              </a:solidFill>
              <a:latin typeface="方正粗圆简体" pitchFamily="65" charset="-122"/>
              <a:ea typeface="方正粗圆简体" pitchFamily="65" charset="-122"/>
              <a:cs typeface="+mn-ea"/>
              <a:sym typeface="方正准圆简体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3100966" y="2073271"/>
            <a:ext cx="1051546" cy="354509"/>
            <a:chOff x="3513818" y="1963801"/>
            <a:chExt cx="1051729" cy="354618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9525" cap="flat" cmpd="sng" algn="ctr">
              <a:solidFill>
                <a:srgbClr val="FFC000"/>
              </a:solidFill>
              <a:prstDash val="dash"/>
              <a:tailEnd type="oval"/>
            </a:ln>
            <a:effectLst/>
          </p:spPr>
        </p:cxnSp>
        <p:cxnSp>
          <p:nvCxnSpPr>
            <p:cNvPr id="52" name="直接连接符 51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noFill/>
            <a:ln w="9525" cap="flat" cmpd="sng" algn="ctr">
              <a:solidFill>
                <a:srgbClr val="FFC000"/>
              </a:solidFill>
              <a:prstDash val="solid"/>
            </a:ln>
            <a:effectLst/>
          </p:spPr>
        </p:cxnSp>
      </p:grpSp>
      <p:sp>
        <p:nvSpPr>
          <p:cNvPr id="53" name="TextBox 52"/>
          <p:cNvSpPr txBox="1"/>
          <p:nvPr/>
        </p:nvSpPr>
        <p:spPr>
          <a:xfrm>
            <a:off x="4860032" y="3083520"/>
            <a:ext cx="3383789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3130">
              <a:lnSpc>
                <a:spcPct val="130000"/>
              </a:lnSpc>
              <a:defRPr/>
            </a:pPr>
            <a:r>
              <a:rPr lang="zh-CN" altLang="en-US" sz="2000" kern="0" dirty="0">
                <a:latin typeface="方正准圆简体"/>
                <a:ea typeface="方正准圆简体"/>
                <a:cs typeface="+mn-ea"/>
                <a:sym typeface="方正准圆简体"/>
              </a:rPr>
              <a:t>交互输入框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323521" y="4100517"/>
            <a:ext cx="3383789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3130">
              <a:lnSpc>
                <a:spcPct val="130000"/>
              </a:lnSpc>
              <a:defRPr/>
            </a:pPr>
            <a:r>
              <a:rPr lang="zh-CN" altLang="en-US" sz="2000" kern="0" dirty="0">
                <a:latin typeface="方正准圆简体"/>
                <a:ea typeface="方正准圆简体"/>
                <a:cs typeface="+mn-ea"/>
                <a:sym typeface="方正准圆简体"/>
              </a:rPr>
              <a:t>循环、条件判断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3650042" y="3089834"/>
            <a:ext cx="1051546" cy="354509"/>
            <a:chOff x="3513818" y="1963801"/>
            <a:chExt cx="1051729" cy="354618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9525" cap="flat" cmpd="sng" algn="ctr">
              <a:solidFill>
                <a:srgbClr val="FFC000"/>
              </a:solidFill>
              <a:prstDash val="dash"/>
              <a:tailEnd type="oval"/>
            </a:ln>
            <a:effectLst/>
          </p:spPr>
        </p:cxnSp>
        <p:cxnSp>
          <p:nvCxnSpPr>
            <p:cNvPr id="57" name="直接连接符 56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noFill/>
            <a:ln w="9525" cap="flat" cmpd="sng" algn="ctr">
              <a:solidFill>
                <a:srgbClr val="FFC000"/>
              </a:solidFill>
              <a:prstDash val="solid"/>
            </a:ln>
            <a:effectLst/>
          </p:spPr>
        </p:cxnSp>
      </p:grpSp>
      <p:grpSp>
        <p:nvGrpSpPr>
          <p:cNvPr id="58" name="组合 57"/>
          <p:cNvGrpSpPr/>
          <p:nvPr/>
        </p:nvGrpSpPr>
        <p:grpSpPr>
          <a:xfrm>
            <a:off x="3100966" y="4100380"/>
            <a:ext cx="1051546" cy="354509"/>
            <a:chOff x="3513818" y="1963801"/>
            <a:chExt cx="1051729" cy="354618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3513818" y="2141110"/>
              <a:ext cx="1051729" cy="0"/>
            </a:xfrm>
            <a:prstGeom prst="line">
              <a:avLst/>
            </a:prstGeom>
            <a:noFill/>
            <a:ln w="9525" cap="flat" cmpd="sng" algn="ctr">
              <a:solidFill>
                <a:srgbClr val="FFC000"/>
              </a:solidFill>
              <a:prstDash val="dash"/>
              <a:tailEnd type="oval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>
            <a:xfrm>
              <a:off x="4565547" y="1963801"/>
              <a:ext cx="0" cy="354618"/>
            </a:xfrm>
            <a:prstGeom prst="line">
              <a:avLst/>
            </a:prstGeom>
            <a:noFill/>
            <a:ln w="9525" cap="flat" cmpd="sng" algn="ctr">
              <a:solidFill>
                <a:srgbClr val="FFC000"/>
              </a:solidFill>
              <a:prstDash val="solid"/>
            </a:ln>
            <a:effectLst/>
          </p:spPr>
        </p:cxn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4C8532F-AF16-470E-994E-3B4F9A87B01D}"/>
              </a:ext>
            </a:extLst>
          </p:cNvPr>
          <p:cNvSpPr/>
          <p:nvPr/>
        </p:nvSpPr>
        <p:spPr>
          <a:xfrm>
            <a:off x="-7506" y="245519"/>
            <a:ext cx="91515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用到的编程知识</a:t>
            </a:r>
          </a:p>
        </p:txBody>
      </p:sp>
    </p:spTree>
    <p:extLst>
      <p:ext uri="{BB962C8B-B14F-4D97-AF65-F5344CB8AC3E}">
        <p14:creationId xmlns:p14="http://schemas.microsoft.com/office/powerpoint/2010/main" val="3025027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1" y="0"/>
            <a:ext cx="9144001" cy="6857999"/>
          </a:xfrm>
          <a:prstGeom prst="rect">
            <a:avLst/>
          </a:prstGeom>
        </p:spPr>
      </p:pic>
      <p:sp>
        <p:nvSpPr>
          <p:cNvPr id="24" name="标题 8"/>
          <p:cNvSpPr txBox="1"/>
          <p:nvPr/>
        </p:nvSpPr>
        <p:spPr bwMode="auto">
          <a:xfrm>
            <a:off x="1029583" y="2276875"/>
            <a:ext cx="7084834" cy="133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4" tIns="45707" rIns="91414" bIns="45707" numCol="1" anchor="ctr" anchorCtr="0" compatLnSpc="1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等线 Light" panose="02010600030101010101" charset="-122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defRPr>
            </a:lvl7pPr>
            <a:lvl8pPr marL="1370965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defRPr>
            </a:lvl8pPr>
            <a:lvl9pPr marL="1828165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defRPr>
            </a:lvl9pPr>
          </a:lstStyle>
          <a:p>
            <a:pPr algn="ctr"/>
            <a:r>
              <a:rPr lang="zh-CN" altLang="en-US" sz="600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方正准圆简体"/>
              </a:rPr>
              <a:t>下课啦</a:t>
            </a:r>
            <a:r>
              <a:rPr lang="en-US" altLang="zh-CN" sz="600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方正准圆简体"/>
              </a:rPr>
              <a:t>~</a:t>
            </a:r>
            <a:endParaRPr lang="zh-CN" altLang="en-US" sz="6000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方正准圆简体"/>
            </a:endParaRPr>
          </a:p>
        </p:txBody>
      </p:sp>
      <p:pic>
        <p:nvPicPr>
          <p:cNvPr id="4" name="Picture 8" descr="E:\阿炳\程旭园\首页年度广告\2017-5-24课件页面设计\ppt\logo (2).png">
            <a:extLst>
              <a:ext uri="{FF2B5EF4-FFF2-40B4-BE49-F238E27FC236}">
                <a16:creationId xmlns:a16="http://schemas.microsoft.com/office/drawing/2014/main" id="{BD25CC0B-64B0-4FF8-AFA9-8CEF28A3E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4288" y="388511"/>
            <a:ext cx="1847236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526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25599" y="4581128"/>
            <a:ext cx="914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defTabSz="91313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chemeClr val="accent6"/>
                </a:solidFill>
                <a:latin typeface="方正准圆简体"/>
                <a:ea typeface="方正准圆简体"/>
                <a:cs typeface="+mn-ea"/>
                <a:sym typeface="方正准圆简体"/>
              </a:rPr>
              <a:t>	</a:t>
            </a:r>
            <a:r>
              <a:rPr lang="zh-CN" altLang="en-US" kern="0" dirty="0">
                <a:solidFill>
                  <a:schemeClr val="accent6"/>
                </a:solidFill>
                <a:latin typeface="方正准圆简体"/>
                <a:ea typeface="方正准圆简体"/>
                <a:cs typeface="+mn-ea"/>
                <a:sym typeface="方正准圆简体"/>
              </a:rPr>
              <a:t>多边形内角的度数相加，其和即内角和（内角之和）</a:t>
            </a:r>
            <a:endParaRPr lang="en-US" altLang="zh-CN" kern="0" dirty="0">
              <a:solidFill>
                <a:schemeClr val="accent6"/>
              </a:solidFill>
              <a:latin typeface="方正准圆简体"/>
              <a:ea typeface="方正准圆简体"/>
              <a:cs typeface="+mn-ea"/>
              <a:sym typeface="方正准圆简体"/>
            </a:endParaRPr>
          </a:p>
          <a:p>
            <a:pPr indent="457200" defTabSz="913130">
              <a:lnSpc>
                <a:spcPct val="150000"/>
              </a:lnSpc>
              <a:defRPr/>
            </a:pPr>
            <a:r>
              <a:rPr lang="en-US" altLang="zh-CN" kern="0" dirty="0">
                <a:solidFill>
                  <a:schemeClr val="accent6"/>
                </a:solidFill>
                <a:latin typeface="方正准圆简体"/>
                <a:ea typeface="方正准圆简体"/>
                <a:cs typeface="+mn-ea"/>
                <a:sym typeface="方正准圆简体"/>
              </a:rPr>
              <a:t>	</a:t>
            </a:r>
            <a:r>
              <a:rPr lang="zh-CN" altLang="en-US" kern="0" dirty="0">
                <a:solidFill>
                  <a:schemeClr val="accent6"/>
                </a:solidFill>
                <a:latin typeface="方正准圆简体"/>
                <a:ea typeface="方正准圆简体"/>
                <a:cs typeface="+mn-ea"/>
                <a:sym typeface="方正准圆简体"/>
              </a:rPr>
              <a:t>如：三角形内角和：</a:t>
            </a:r>
            <a:r>
              <a:rPr lang="en-US" altLang="zh-CN" kern="0" dirty="0">
                <a:solidFill>
                  <a:schemeClr val="accent6"/>
                </a:solidFill>
                <a:latin typeface="方正准圆简体"/>
                <a:ea typeface="方正准圆简体"/>
                <a:cs typeface="+mn-ea"/>
                <a:sym typeface="方正准圆简体"/>
              </a:rPr>
              <a:t>180</a:t>
            </a:r>
            <a:r>
              <a:rPr lang="zh-CN" altLang="en-US" kern="0" dirty="0">
                <a:solidFill>
                  <a:schemeClr val="accent6"/>
                </a:solidFill>
                <a:latin typeface="方正准圆简体"/>
                <a:ea typeface="方正准圆简体"/>
                <a:cs typeface="+mn-ea"/>
                <a:sym typeface="方正准圆简体"/>
              </a:rPr>
              <a:t>度</a:t>
            </a:r>
            <a:endParaRPr lang="en-US" altLang="zh-CN" kern="0" dirty="0">
              <a:solidFill>
                <a:schemeClr val="accent6"/>
              </a:solidFill>
              <a:latin typeface="方正准圆简体"/>
              <a:ea typeface="方正准圆简体"/>
              <a:cs typeface="+mn-ea"/>
              <a:sym typeface="方正准圆简体"/>
            </a:endParaRPr>
          </a:p>
          <a:p>
            <a:pPr indent="457200" defTabSz="913130">
              <a:lnSpc>
                <a:spcPct val="150000"/>
              </a:lnSpc>
              <a:defRPr/>
            </a:pPr>
            <a:r>
              <a:rPr lang="en-US" altLang="zh-CN" kern="0" dirty="0">
                <a:solidFill>
                  <a:schemeClr val="accent6"/>
                </a:solidFill>
                <a:latin typeface="方正准圆简体"/>
                <a:ea typeface="方正准圆简体"/>
                <a:cs typeface="+mn-ea"/>
                <a:sym typeface="方正准圆简体"/>
              </a:rPr>
              <a:t>	</a:t>
            </a:r>
            <a:r>
              <a:rPr lang="zh-CN" altLang="en-US" kern="0" dirty="0">
                <a:solidFill>
                  <a:schemeClr val="accent6"/>
                </a:solidFill>
                <a:latin typeface="方正准圆简体"/>
                <a:ea typeface="方正准圆简体"/>
                <a:cs typeface="+mn-ea"/>
                <a:sym typeface="方正准圆简体"/>
              </a:rPr>
              <a:t>四边形内角和：</a:t>
            </a:r>
            <a:r>
              <a:rPr lang="en-US" altLang="zh-CN" kern="0" dirty="0">
                <a:solidFill>
                  <a:schemeClr val="accent6"/>
                </a:solidFill>
                <a:latin typeface="方正准圆简体"/>
                <a:ea typeface="方正准圆简体"/>
                <a:cs typeface="+mn-ea"/>
                <a:sym typeface="方正准圆简体"/>
              </a:rPr>
              <a:t>360</a:t>
            </a:r>
            <a:r>
              <a:rPr lang="zh-CN" altLang="en-US" kern="0" dirty="0">
                <a:solidFill>
                  <a:schemeClr val="accent6"/>
                </a:solidFill>
                <a:latin typeface="方正准圆简体"/>
                <a:ea typeface="方正准圆简体"/>
                <a:cs typeface="+mn-ea"/>
                <a:sym typeface="方正准圆简体"/>
              </a:rPr>
              <a:t>度</a:t>
            </a:r>
          </a:p>
          <a:p>
            <a:endParaRPr lang="en-US" altLang="zh-CN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+mn-lt"/>
            </a:endParaRPr>
          </a:p>
          <a:p>
            <a:pPr algn="ctr"/>
            <a:endParaRPr lang="en-US" altLang="zh-CN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+mn-lt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B40A9E5E-9812-4049-9A09-646229352424}"/>
              </a:ext>
            </a:extLst>
          </p:cNvPr>
          <p:cNvSpPr/>
          <p:nvPr/>
        </p:nvSpPr>
        <p:spPr>
          <a:xfrm>
            <a:off x="1331640" y="1700914"/>
            <a:ext cx="2420620" cy="238633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D73334-DD22-46D1-BC01-4AE877EE8DAD}"/>
              </a:ext>
            </a:extLst>
          </p:cNvPr>
          <p:cNvSpPr/>
          <p:nvPr/>
        </p:nvSpPr>
        <p:spPr>
          <a:xfrm>
            <a:off x="5292080" y="1700914"/>
            <a:ext cx="2448272" cy="23601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10" name="Shape 848">
            <a:extLst>
              <a:ext uri="{FF2B5EF4-FFF2-40B4-BE49-F238E27FC236}">
                <a16:creationId xmlns:a16="http://schemas.microsoft.com/office/drawing/2014/main" id="{14CA067A-C370-40B5-9F3A-84AB17D3A99C}"/>
              </a:ext>
            </a:extLst>
          </p:cNvPr>
          <p:cNvSpPr/>
          <p:nvPr/>
        </p:nvSpPr>
        <p:spPr bwMode="auto">
          <a:xfrm>
            <a:off x="73839" y="164429"/>
            <a:ext cx="3778081" cy="707115"/>
          </a:xfrm>
          <a:prstGeom prst="roundRect">
            <a:avLst>
              <a:gd name="adj" fmla="val 15000"/>
            </a:avLst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lIns="50800" tIns="50800" rIns="50800" bIns="50800" anchor="ctr"/>
          <a:lstStyle/>
          <a:p>
            <a:pPr algn="ctr" defTabSz="6845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FFFFFF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方正准圆简体"/>
              </a:rPr>
              <a:t>什么是多边形内角和？</a:t>
            </a:r>
          </a:p>
        </p:txBody>
      </p:sp>
    </p:spTree>
    <p:extLst>
      <p:ext uri="{BB962C8B-B14F-4D97-AF65-F5344CB8AC3E}">
        <p14:creationId xmlns:p14="http://schemas.microsoft.com/office/powerpoint/2010/main" val="425953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25599" y="4581128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defTabSz="913130">
              <a:lnSpc>
                <a:spcPct val="150000"/>
              </a:lnSpc>
              <a:defRPr/>
            </a:pPr>
            <a:r>
              <a:rPr lang="en-US" altLang="zh-CN" sz="2400" kern="0" dirty="0">
                <a:solidFill>
                  <a:schemeClr val="accent6"/>
                </a:solidFill>
                <a:latin typeface="方正准圆简体"/>
                <a:ea typeface="方正准圆简体"/>
                <a:cs typeface="+mn-ea"/>
                <a:sym typeface="方正准圆简体"/>
              </a:rPr>
              <a:t>	</a:t>
            </a:r>
            <a:endParaRPr lang="en-US" altLang="zh-CN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+mn-lt"/>
            </a:endParaRPr>
          </a:p>
          <a:p>
            <a:pPr algn="ctr"/>
            <a:endParaRPr lang="en-US" altLang="zh-CN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4B964E-EA35-4F86-878E-B2B996204F3E}"/>
              </a:ext>
            </a:extLst>
          </p:cNvPr>
          <p:cNvSpPr/>
          <p:nvPr/>
        </p:nvSpPr>
        <p:spPr>
          <a:xfrm>
            <a:off x="0" y="508136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sz="2000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+mn-lt"/>
            </a:endParaRPr>
          </a:p>
          <a:p>
            <a:pPr algn="ctr"/>
            <a:r>
              <a:rPr lang="zh-CN" altLang="en-US" sz="2000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多边形的边数必须要大于等于</a:t>
            </a:r>
            <a:r>
              <a:rPr lang="en-US" altLang="zh-CN" sz="2000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3</a:t>
            </a:r>
            <a:r>
              <a:rPr lang="zh-CN" altLang="en-US" sz="2000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，才是多边形</a:t>
            </a:r>
            <a:endParaRPr lang="en-US" altLang="zh-CN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+mn-lt"/>
            </a:endParaRPr>
          </a:p>
        </p:txBody>
      </p:sp>
      <p:sp>
        <p:nvSpPr>
          <p:cNvPr id="11" name="Shape 848">
            <a:extLst>
              <a:ext uri="{FF2B5EF4-FFF2-40B4-BE49-F238E27FC236}">
                <a16:creationId xmlns:a16="http://schemas.microsoft.com/office/drawing/2014/main" id="{30465FE0-0EAE-472B-ADC7-579D95A59868}"/>
              </a:ext>
            </a:extLst>
          </p:cNvPr>
          <p:cNvSpPr/>
          <p:nvPr/>
        </p:nvSpPr>
        <p:spPr bwMode="auto">
          <a:xfrm>
            <a:off x="73839" y="164429"/>
            <a:ext cx="2553945" cy="707115"/>
          </a:xfrm>
          <a:prstGeom prst="roundRect">
            <a:avLst>
              <a:gd name="adj" fmla="val 15000"/>
            </a:avLst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lIns="50800" tIns="50800" rIns="50800" bIns="50800" anchor="ctr"/>
          <a:lstStyle/>
          <a:p>
            <a:pPr algn="ctr" defTabSz="68453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FFFFFF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方正准圆简体"/>
              </a:rPr>
              <a:t>需要注意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0B304D-A05F-4D64-96D9-33F023ED3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09" y="1170817"/>
            <a:ext cx="5091382" cy="36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4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4AF0EF2-FA57-436B-8D12-6F95B15861FA}"/>
              </a:ext>
            </a:extLst>
          </p:cNvPr>
          <p:cNvSpPr/>
          <p:nvPr/>
        </p:nvSpPr>
        <p:spPr>
          <a:xfrm>
            <a:off x="0" y="4675644"/>
            <a:ext cx="914400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defTabSz="913130">
              <a:lnSpc>
                <a:spcPct val="150000"/>
              </a:lnSpc>
              <a:defRPr/>
            </a:pPr>
            <a:r>
              <a:rPr lang="en-US" altLang="zh-CN" sz="2000" kern="0" dirty="0">
                <a:solidFill>
                  <a:schemeClr val="accent6"/>
                </a:solidFill>
                <a:latin typeface="方正准圆简体"/>
                <a:ea typeface="方正准圆简体"/>
                <a:cs typeface="+mn-ea"/>
                <a:sym typeface="方正准圆简体"/>
              </a:rPr>
              <a:t>	</a:t>
            </a:r>
            <a:endParaRPr lang="zh-CN" altLang="en-US" sz="2000" kern="0" dirty="0">
              <a:solidFill>
                <a:schemeClr val="accent6"/>
              </a:solidFill>
              <a:latin typeface="方正准圆简体"/>
              <a:ea typeface="方正准圆简体"/>
              <a:cs typeface="+mn-ea"/>
              <a:sym typeface="方正准圆简体"/>
            </a:endParaRPr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C6B160CE-0F10-4A2F-9D23-5C14B6D4968E}"/>
              </a:ext>
            </a:extLst>
          </p:cNvPr>
          <p:cNvSpPr/>
          <p:nvPr/>
        </p:nvSpPr>
        <p:spPr>
          <a:xfrm>
            <a:off x="262039" y="1392488"/>
            <a:ext cx="1933575" cy="1594485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23E1A95-1629-4562-A734-F2DFE28D21FC}"/>
              </a:ext>
            </a:extLst>
          </p:cNvPr>
          <p:cNvSpPr/>
          <p:nvPr/>
        </p:nvSpPr>
        <p:spPr>
          <a:xfrm>
            <a:off x="2700466" y="1342322"/>
            <a:ext cx="1695450" cy="15944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6" name="正五边形 4">
            <a:extLst>
              <a:ext uri="{FF2B5EF4-FFF2-40B4-BE49-F238E27FC236}">
                <a16:creationId xmlns:a16="http://schemas.microsoft.com/office/drawing/2014/main" id="{BDF187B0-DD0D-4C29-B479-C7E6371E5F1E}"/>
              </a:ext>
            </a:extLst>
          </p:cNvPr>
          <p:cNvSpPr/>
          <p:nvPr/>
        </p:nvSpPr>
        <p:spPr>
          <a:xfrm>
            <a:off x="4902712" y="1367404"/>
            <a:ext cx="1624330" cy="1544320"/>
          </a:xfrm>
          <a:prstGeom prst="pen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8" name="六边形 27">
            <a:extLst>
              <a:ext uri="{FF2B5EF4-FFF2-40B4-BE49-F238E27FC236}">
                <a16:creationId xmlns:a16="http://schemas.microsoft.com/office/drawing/2014/main" id="{63600AE5-8006-4F11-8E21-AB26F0103658}"/>
              </a:ext>
            </a:extLst>
          </p:cNvPr>
          <p:cNvSpPr/>
          <p:nvPr/>
        </p:nvSpPr>
        <p:spPr>
          <a:xfrm>
            <a:off x="7033838" y="1489325"/>
            <a:ext cx="1558290" cy="140081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8CB04C-833D-4680-B638-9816C517C417}"/>
              </a:ext>
            </a:extLst>
          </p:cNvPr>
          <p:cNvSpPr txBox="1"/>
          <p:nvPr/>
        </p:nvSpPr>
        <p:spPr>
          <a:xfrm>
            <a:off x="0" y="3038332"/>
            <a:ext cx="914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  <a:ea typeface="方正粗圆简体"/>
              </a:rPr>
              <a:t>            </a:t>
            </a:r>
            <a:r>
              <a:rPr lang="zh-CN" altLang="en-US" sz="2000" dirty="0">
                <a:solidFill>
                  <a:schemeClr val="accent6"/>
                </a:solidFill>
                <a:ea typeface="方正粗圆简体"/>
              </a:rPr>
              <a:t>三角形</a:t>
            </a:r>
            <a:r>
              <a:rPr lang="zh-CN" altLang="en-US" dirty="0">
                <a:solidFill>
                  <a:schemeClr val="accent6"/>
                </a:solidFill>
                <a:ea typeface="方正粗圆简体"/>
              </a:rPr>
              <a:t>                              </a:t>
            </a:r>
            <a:r>
              <a:rPr lang="zh-CN" altLang="en-US" sz="2000" dirty="0">
                <a:solidFill>
                  <a:schemeClr val="accent6"/>
                </a:solidFill>
                <a:ea typeface="方正粗圆简体"/>
              </a:rPr>
              <a:t>四边形                           五边形                        六边形</a:t>
            </a:r>
            <a:endParaRPr lang="en-US" altLang="zh-CN" sz="2000" dirty="0">
              <a:solidFill>
                <a:schemeClr val="accent6"/>
              </a:solidFill>
              <a:ea typeface="方正粗圆简体"/>
            </a:endParaRPr>
          </a:p>
          <a:p>
            <a:endParaRPr lang="en-US" altLang="zh-CN" sz="2000" dirty="0">
              <a:solidFill>
                <a:schemeClr val="accent6"/>
              </a:solidFill>
              <a:ea typeface="方正粗圆简体"/>
            </a:endParaRPr>
          </a:p>
          <a:p>
            <a:r>
              <a:rPr lang="en-US" altLang="zh-CN" sz="2000" dirty="0">
                <a:solidFill>
                  <a:schemeClr val="accent6"/>
                </a:solidFill>
                <a:ea typeface="方正粗圆简体"/>
              </a:rPr>
              <a:t>      </a:t>
            </a:r>
            <a:r>
              <a:rPr lang="zh-CN" altLang="en-US" sz="2000" dirty="0">
                <a:solidFill>
                  <a:schemeClr val="accent6"/>
                </a:solidFill>
                <a:ea typeface="方正粗圆简体"/>
              </a:rPr>
              <a:t>边    数：</a:t>
            </a:r>
            <a:r>
              <a:rPr lang="en-US" altLang="zh-CN" sz="2000" dirty="0">
                <a:solidFill>
                  <a:schemeClr val="accent6"/>
                </a:solidFill>
                <a:ea typeface="方正粗圆简体"/>
              </a:rPr>
              <a:t>3</a:t>
            </a:r>
            <a:r>
              <a:rPr lang="zh-CN" altLang="en-US" sz="2000" dirty="0">
                <a:solidFill>
                  <a:schemeClr val="accent6"/>
                </a:solidFill>
                <a:ea typeface="方正粗圆简体"/>
              </a:rPr>
              <a:t>条                  边    数：</a:t>
            </a:r>
            <a:r>
              <a:rPr lang="en-US" altLang="zh-CN" sz="2000" dirty="0">
                <a:solidFill>
                  <a:schemeClr val="accent6"/>
                </a:solidFill>
                <a:ea typeface="方正粗圆简体"/>
              </a:rPr>
              <a:t>4</a:t>
            </a:r>
            <a:r>
              <a:rPr lang="zh-CN" altLang="en-US" sz="2000" dirty="0">
                <a:solidFill>
                  <a:schemeClr val="accent6"/>
                </a:solidFill>
                <a:ea typeface="方正粗圆简体"/>
              </a:rPr>
              <a:t>条               边    数：</a:t>
            </a:r>
            <a:r>
              <a:rPr lang="en-US" altLang="zh-CN" sz="2000" dirty="0">
                <a:solidFill>
                  <a:schemeClr val="accent6"/>
                </a:solidFill>
                <a:ea typeface="方正粗圆简体"/>
              </a:rPr>
              <a:t>5</a:t>
            </a:r>
            <a:r>
              <a:rPr lang="zh-CN" altLang="en-US" sz="2000" dirty="0">
                <a:solidFill>
                  <a:schemeClr val="accent6"/>
                </a:solidFill>
                <a:ea typeface="方正粗圆简体"/>
              </a:rPr>
              <a:t>条              边    数：</a:t>
            </a:r>
            <a:r>
              <a:rPr lang="en-US" altLang="zh-CN" sz="2000" dirty="0">
                <a:solidFill>
                  <a:schemeClr val="accent6"/>
                </a:solidFill>
                <a:ea typeface="方正粗圆简体"/>
              </a:rPr>
              <a:t>6</a:t>
            </a:r>
            <a:r>
              <a:rPr lang="zh-CN" altLang="en-US" sz="2000" dirty="0">
                <a:solidFill>
                  <a:schemeClr val="accent6"/>
                </a:solidFill>
                <a:ea typeface="方正粗圆简体"/>
              </a:rPr>
              <a:t>条</a:t>
            </a:r>
            <a:endParaRPr lang="en-US" altLang="zh-CN" sz="2000" dirty="0">
              <a:solidFill>
                <a:schemeClr val="accent6"/>
              </a:solidFill>
              <a:ea typeface="方正粗圆简体"/>
            </a:endParaRPr>
          </a:p>
          <a:p>
            <a:r>
              <a:rPr lang="en-US" altLang="zh-CN" sz="2000" dirty="0">
                <a:solidFill>
                  <a:schemeClr val="accent6"/>
                </a:solidFill>
                <a:ea typeface="方正粗圆简体"/>
              </a:rPr>
              <a:t>      </a:t>
            </a:r>
            <a:r>
              <a:rPr lang="zh-CN" altLang="en-US" sz="2000" dirty="0">
                <a:solidFill>
                  <a:schemeClr val="accent6"/>
                </a:solidFill>
                <a:ea typeface="方正粗圆简体"/>
              </a:rPr>
              <a:t>内角和：</a:t>
            </a:r>
            <a:r>
              <a:rPr lang="en-US" altLang="zh-CN" sz="2000" dirty="0">
                <a:solidFill>
                  <a:schemeClr val="accent6"/>
                </a:solidFill>
                <a:ea typeface="方正粗圆简体"/>
              </a:rPr>
              <a:t>180</a:t>
            </a:r>
            <a:r>
              <a:rPr lang="zh-CN" altLang="en-US" sz="2000" dirty="0">
                <a:solidFill>
                  <a:schemeClr val="accent6"/>
                </a:solidFill>
                <a:ea typeface="方正粗圆简体"/>
              </a:rPr>
              <a:t>度             内角和：</a:t>
            </a:r>
            <a:r>
              <a:rPr lang="en-US" altLang="zh-CN" sz="2000" dirty="0">
                <a:solidFill>
                  <a:schemeClr val="accent6"/>
                </a:solidFill>
                <a:ea typeface="方正粗圆简体"/>
              </a:rPr>
              <a:t>360</a:t>
            </a:r>
            <a:r>
              <a:rPr lang="zh-CN" altLang="en-US" sz="2000" dirty="0">
                <a:solidFill>
                  <a:schemeClr val="accent6"/>
                </a:solidFill>
                <a:ea typeface="方正粗圆简体"/>
              </a:rPr>
              <a:t>度          内角和：</a:t>
            </a:r>
            <a:r>
              <a:rPr lang="en-US" altLang="zh-CN" sz="2000" dirty="0">
                <a:solidFill>
                  <a:schemeClr val="accent6"/>
                </a:solidFill>
                <a:ea typeface="方正粗圆简体"/>
              </a:rPr>
              <a:t>540</a:t>
            </a:r>
            <a:r>
              <a:rPr lang="zh-CN" altLang="en-US" sz="2000" dirty="0">
                <a:solidFill>
                  <a:schemeClr val="accent6"/>
                </a:solidFill>
                <a:ea typeface="方正粗圆简体"/>
              </a:rPr>
              <a:t>度         内角和：</a:t>
            </a:r>
            <a:r>
              <a:rPr lang="en-US" altLang="zh-CN" sz="2000" dirty="0">
                <a:solidFill>
                  <a:schemeClr val="accent6"/>
                </a:solidFill>
                <a:ea typeface="方正粗圆简体"/>
              </a:rPr>
              <a:t>720</a:t>
            </a:r>
            <a:r>
              <a:rPr lang="zh-CN" altLang="en-US" sz="2000" dirty="0">
                <a:solidFill>
                  <a:schemeClr val="accent6"/>
                </a:solidFill>
                <a:ea typeface="方正粗圆简体"/>
              </a:rPr>
              <a:t>度</a:t>
            </a:r>
            <a:endParaRPr lang="en-US" altLang="zh-CN" sz="2000" dirty="0">
              <a:solidFill>
                <a:schemeClr val="accent6"/>
              </a:solidFill>
              <a:ea typeface="方正粗圆简体"/>
            </a:endParaRPr>
          </a:p>
          <a:p>
            <a:endParaRPr lang="en-US" altLang="zh-CN" sz="2000" dirty="0">
              <a:solidFill>
                <a:schemeClr val="accent6"/>
              </a:solidFill>
              <a:ea typeface="方正粗圆简体"/>
            </a:endParaRPr>
          </a:p>
          <a:p>
            <a:r>
              <a:rPr lang="en-US" altLang="zh-CN" sz="2000" dirty="0">
                <a:solidFill>
                  <a:schemeClr val="accent6"/>
                </a:solidFill>
                <a:ea typeface="方正粗圆简体"/>
              </a:rPr>
              <a:t>		</a:t>
            </a:r>
            <a:r>
              <a:rPr lang="zh-CN" altLang="en-US" sz="2000" dirty="0">
                <a:solidFill>
                  <a:schemeClr val="accent6"/>
                </a:solidFill>
                <a:ea typeface="方正粗圆简体"/>
              </a:rPr>
              <a:t>边    数 </a:t>
            </a:r>
            <a:r>
              <a:rPr lang="en-US" altLang="zh-CN" sz="2000" dirty="0">
                <a:solidFill>
                  <a:schemeClr val="accent6"/>
                </a:solidFill>
                <a:ea typeface="方正粗圆简体"/>
              </a:rPr>
              <a:t>+1                     </a:t>
            </a:r>
            <a:r>
              <a:rPr lang="zh-CN" altLang="en-US" sz="2000" dirty="0">
                <a:solidFill>
                  <a:schemeClr val="accent6"/>
                </a:solidFill>
                <a:ea typeface="方正粗圆简体"/>
              </a:rPr>
              <a:t>边    数 </a:t>
            </a:r>
            <a:r>
              <a:rPr lang="en-US" altLang="zh-CN" sz="2000" dirty="0">
                <a:solidFill>
                  <a:schemeClr val="accent6"/>
                </a:solidFill>
                <a:ea typeface="方正粗圆简体"/>
              </a:rPr>
              <a:t>+1                       </a:t>
            </a:r>
            <a:r>
              <a:rPr lang="zh-CN" altLang="en-US" sz="2000" dirty="0">
                <a:solidFill>
                  <a:schemeClr val="accent6"/>
                </a:solidFill>
                <a:ea typeface="方正粗圆简体"/>
              </a:rPr>
              <a:t>边    数 </a:t>
            </a:r>
            <a:r>
              <a:rPr lang="en-US" altLang="zh-CN" sz="2000" dirty="0">
                <a:solidFill>
                  <a:schemeClr val="accent6"/>
                </a:solidFill>
                <a:ea typeface="方正粗圆简体"/>
              </a:rPr>
              <a:t>+ 1</a:t>
            </a:r>
          </a:p>
          <a:p>
            <a:r>
              <a:rPr lang="en-US" altLang="zh-CN" sz="2000" dirty="0">
                <a:solidFill>
                  <a:schemeClr val="accent6"/>
                </a:solidFill>
                <a:ea typeface="方正粗圆简体"/>
              </a:rPr>
              <a:t>		</a:t>
            </a:r>
            <a:r>
              <a:rPr lang="zh-CN" altLang="en-US" sz="2000" dirty="0">
                <a:solidFill>
                  <a:schemeClr val="accent6"/>
                </a:solidFill>
                <a:ea typeface="方正粗圆简体"/>
              </a:rPr>
              <a:t>内角和 </a:t>
            </a:r>
            <a:r>
              <a:rPr lang="en-US" altLang="zh-CN" sz="2000" dirty="0">
                <a:solidFill>
                  <a:schemeClr val="accent6"/>
                </a:solidFill>
                <a:ea typeface="方正粗圆简体"/>
              </a:rPr>
              <a:t>+ 180               </a:t>
            </a:r>
            <a:r>
              <a:rPr lang="zh-CN" altLang="en-US" sz="2000" dirty="0">
                <a:solidFill>
                  <a:schemeClr val="accent6"/>
                </a:solidFill>
                <a:ea typeface="方正粗圆简体"/>
              </a:rPr>
              <a:t>内角和 </a:t>
            </a:r>
            <a:r>
              <a:rPr lang="en-US" altLang="zh-CN" sz="2000" dirty="0">
                <a:solidFill>
                  <a:schemeClr val="accent6"/>
                </a:solidFill>
                <a:ea typeface="方正粗圆简体"/>
              </a:rPr>
              <a:t>+ 180                 </a:t>
            </a:r>
            <a:r>
              <a:rPr lang="zh-CN" altLang="en-US" sz="2000" dirty="0">
                <a:solidFill>
                  <a:schemeClr val="accent6"/>
                </a:solidFill>
                <a:ea typeface="方正粗圆简体"/>
              </a:rPr>
              <a:t>内角和 </a:t>
            </a:r>
            <a:r>
              <a:rPr lang="en-US" altLang="zh-CN" sz="2000" dirty="0">
                <a:solidFill>
                  <a:schemeClr val="accent6"/>
                </a:solidFill>
                <a:ea typeface="方正粗圆简体"/>
              </a:rPr>
              <a:t>+ 180</a:t>
            </a:r>
          </a:p>
          <a:p>
            <a:r>
              <a:rPr lang="en-US" altLang="zh-CN" sz="2000" dirty="0">
                <a:solidFill>
                  <a:schemeClr val="accent6"/>
                </a:solidFill>
                <a:ea typeface="方正粗圆简体"/>
              </a:rPr>
              <a:t>   </a:t>
            </a:r>
          </a:p>
          <a:p>
            <a:r>
              <a:rPr lang="en-US" altLang="zh-CN" sz="2000" dirty="0">
                <a:solidFill>
                  <a:srgbClr val="FF0000"/>
                </a:solidFill>
                <a:ea typeface="方正粗圆简体"/>
              </a:rPr>
              <a:t>                 </a:t>
            </a:r>
            <a:r>
              <a:rPr lang="zh-CN" altLang="en-US" sz="2000" dirty="0">
                <a:solidFill>
                  <a:srgbClr val="FF0000"/>
                </a:solidFill>
                <a:ea typeface="方正粗圆简体"/>
              </a:rPr>
              <a:t>我们通过观察得到的规律：每增加一条边，内角和就增加</a:t>
            </a:r>
            <a:r>
              <a:rPr lang="en-US" altLang="zh-CN" sz="2000" dirty="0">
                <a:solidFill>
                  <a:srgbClr val="FF0000"/>
                </a:solidFill>
                <a:ea typeface="方正粗圆简体"/>
              </a:rPr>
              <a:t>180</a:t>
            </a:r>
            <a:r>
              <a:rPr lang="zh-CN" altLang="en-US" sz="2000" dirty="0">
                <a:solidFill>
                  <a:srgbClr val="FF0000"/>
                </a:solidFill>
                <a:ea typeface="方正粗圆简体"/>
              </a:rPr>
              <a:t>度</a:t>
            </a:r>
            <a:endParaRPr lang="en-US" altLang="zh-CN" sz="2000" dirty="0">
              <a:solidFill>
                <a:srgbClr val="FF0000"/>
              </a:solidFill>
              <a:ea typeface="方正粗圆简体"/>
            </a:endParaRPr>
          </a:p>
          <a:p>
            <a:r>
              <a:rPr lang="en-US" altLang="zh-CN" sz="2000" dirty="0">
                <a:solidFill>
                  <a:srgbClr val="FF0000"/>
                </a:solidFill>
                <a:ea typeface="方正粗圆简体"/>
              </a:rPr>
              <a:t>                                                                     </a:t>
            </a:r>
            <a:r>
              <a:rPr lang="zh-CN" altLang="en-US" sz="2000" dirty="0">
                <a:solidFill>
                  <a:srgbClr val="FF0000"/>
                </a:solidFill>
                <a:ea typeface="方正粗圆简体"/>
              </a:rPr>
              <a:t>（边数</a:t>
            </a:r>
            <a:r>
              <a:rPr lang="en-US" altLang="zh-CN" sz="2000" dirty="0">
                <a:solidFill>
                  <a:srgbClr val="FF0000"/>
                </a:solidFill>
                <a:ea typeface="方正粗圆简体"/>
              </a:rPr>
              <a:t>-2</a:t>
            </a:r>
            <a:r>
              <a:rPr lang="zh-CN" altLang="en-US" sz="2000" dirty="0">
                <a:solidFill>
                  <a:srgbClr val="FF0000"/>
                </a:solidFill>
                <a:ea typeface="方正粗圆简体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ea typeface="方正粗圆简体"/>
              </a:rPr>
              <a:t>*180 = </a:t>
            </a:r>
            <a:r>
              <a:rPr lang="zh-CN" altLang="en-US" sz="2000" dirty="0">
                <a:solidFill>
                  <a:srgbClr val="FF0000"/>
                </a:solidFill>
                <a:ea typeface="方正粗圆简体"/>
              </a:rPr>
              <a:t>多边形的内角和</a:t>
            </a:r>
            <a:endParaRPr lang="en-US" altLang="zh-CN" sz="2000" dirty="0">
              <a:solidFill>
                <a:srgbClr val="FF0000"/>
              </a:solidFill>
              <a:ea typeface="方正粗圆简体"/>
            </a:endParaRPr>
          </a:p>
        </p:txBody>
      </p:sp>
      <p:grpSp>
        <p:nvGrpSpPr>
          <p:cNvPr id="15" name="Group 1">
            <a:extLst>
              <a:ext uri="{FF2B5EF4-FFF2-40B4-BE49-F238E27FC236}">
                <a16:creationId xmlns:a16="http://schemas.microsoft.com/office/drawing/2014/main" id="{9BC498C8-14C1-41C9-982D-0CB5AB4711A6}"/>
              </a:ext>
            </a:extLst>
          </p:cNvPr>
          <p:cNvGrpSpPr/>
          <p:nvPr/>
        </p:nvGrpSpPr>
        <p:grpSpPr bwMode="auto">
          <a:xfrm>
            <a:off x="73839" y="164429"/>
            <a:ext cx="2553945" cy="707115"/>
            <a:chOff x="4514459" y="1833608"/>
            <a:chExt cx="2986604" cy="582624"/>
          </a:xfrm>
          <a:solidFill>
            <a:schemeClr val="accent6"/>
          </a:solidFill>
        </p:grpSpPr>
        <p:sp>
          <p:nvSpPr>
            <p:cNvPr id="16" name="Shape 848">
              <a:extLst>
                <a:ext uri="{FF2B5EF4-FFF2-40B4-BE49-F238E27FC236}">
                  <a16:creationId xmlns:a16="http://schemas.microsoft.com/office/drawing/2014/main" id="{A12D92BB-6C03-450B-A44A-F6160501A9AC}"/>
                </a:ext>
              </a:extLst>
            </p:cNvPr>
            <p:cNvSpPr/>
            <p:nvPr/>
          </p:nvSpPr>
          <p:spPr>
            <a:xfrm>
              <a:off x="4514459" y="1833608"/>
              <a:ext cx="2986604" cy="582624"/>
            </a:xfrm>
            <a:prstGeom prst="roundRect">
              <a:avLst>
                <a:gd name="adj" fmla="val 15000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algn="ctr" defTabSz="68453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500" dirty="0">
                <a:solidFill>
                  <a:srgbClr val="FFFFFF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方正准圆简体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348ADB-D104-4191-8A09-7DCE8B536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4459" y="1873849"/>
              <a:ext cx="2986604" cy="4311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6845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方正粗圆简体" pitchFamily="65" charset="-122"/>
                  <a:ea typeface="方正粗圆简体" pitchFamily="65" charset="-122"/>
                  <a:cs typeface="+mn-ea"/>
                  <a:sym typeface="方正准圆简体"/>
                </a:rPr>
                <a:t>规律</a:t>
              </a:r>
              <a:endParaRPr lang="en-US" altLang="zh-CN" sz="2800" dirty="0">
                <a:solidFill>
                  <a:schemeClr val="bg1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方正准圆简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71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>
          <a:xfrm>
            <a:off x="821247" y="1176079"/>
            <a:ext cx="3134048" cy="186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500"/>
              </a:lnSpc>
            </a:pPr>
            <a:r>
              <a:rPr lang="en-US" sz="3200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方正准圆简体"/>
              </a:rPr>
              <a:t>Contents</a:t>
            </a:r>
            <a:br>
              <a:rPr lang="en-US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方正准圆简体"/>
              </a:rPr>
            </a:br>
            <a:r>
              <a:rPr lang="zh-CN" altLang="en-US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方正准圆简体"/>
              </a:rPr>
              <a:t>目录</a:t>
            </a:r>
            <a:r>
              <a:rPr lang="en-US" sz="14400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方正准圆简体"/>
              </a:rPr>
              <a:t> </a:t>
            </a:r>
            <a:endParaRPr lang="zh-CN" altLang="en-US" sz="14400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方正准圆简体"/>
            </a:endParaRPr>
          </a:p>
        </p:txBody>
      </p:sp>
      <p:sp>
        <p:nvSpPr>
          <p:cNvPr id="17" name="标题 8"/>
          <p:cNvSpPr txBox="1"/>
          <p:nvPr/>
        </p:nvSpPr>
        <p:spPr>
          <a:xfrm>
            <a:off x="5054752" y="2402186"/>
            <a:ext cx="3939946" cy="46638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>
                <a:solidFill>
                  <a:schemeClr val="accent6"/>
                </a:solidFill>
                <a:cs typeface="+mn-ea"/>
                <a:sym typeface="+mn-lt"/>
              </a:rPr>
              <a:t>  </a:t>
            </a:r>
          </a:p>
        </p:txBody>
      </p:sp>
      <p:sp>
        <p:nvSpPr>
          <p:cNvPr id="21" name="标题 8"/>
          <p:cNvSpPr txBox="1"/>
          <p:nvPr/>
        </p:nvSpPr>
        <p:spPr>
          <a:xfrm>
            <a:off x="5016663" y="2517775"/>
            <a:ext cx="3939946" cy="46638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>
                <a:solidFill>
                  <a:schemeClr val="accent6"/>
                </a:solidFill>
                <a:cs typeface="+mn-ea"/>
                <a:sym typeface="+mn-lt"/>
              </a:rPr>
              <a:t>  编写脚本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4599028" y="2511673"/>
            <a:ext cx="464060" cy="464055"/>
            <a:chOff x="4475245" y="2288487"/>
            <a:chExt cx="373179" cy="373175"/>
          </a:xfrm>
        </p:grpSpPr>
        <p:sp>
          <p:nvSpPr>
            <p:cNvPr id="23" name="椭圆 22"/>
            <p:cNvSpPr/>
            <p:nvPr/>
          </p:nvSpPr>
          <p:spPr>
            <a:xfrm>
              <a:off x="4475249" y="2288487"/>
              <a:ext cx="373175" cy="3731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75245" y="2323099"/>
              <a:ext cx="312214" cy="2970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方正粗圆简体" pitchFamily="65" charset="-122"/>
                  <a:ea typeface="方正粗圆简体" pitchFamily="65" charset="-122"/>
                </a:rPr>
                <a:t> 1</a:t>
              </a:r>
              <a:endParaRPr lang="zh-CN" altLang="en-US" dirty="0">
                <a:solidFill>
                  <a:schemeClr val="bg1"/>
                </a:solidFill>
                <a:latin typeface="方正粗圆简体" pitchFamily="65" charset="-122"/>
                <a:ea typeface="方正粗圆简体" pitchFamily="65" charset="-122"/>
              </a:endParaRPr>
            </a:p>
          </p:txBody>
        </p:sp>
      </p:grpSp>
      <p:sp>
        <p:nvSpPr>
          <p:cNvPr id="25" name="标题 8"/>
          <p:cNvSpPr txBox="1"/>
          <p:nvPr/>
        </p:nvSpPr>
        <p:spPr>
          <a:xfrm>
            <a:off x="5036016" y="3615325"/>
            <a:ext cx="3939946" cy="46638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>
                <a:solidFill>
                  <a:schemeClr val="accent6"/>
                </a:solidFill>
                <a:cs typeface="+mn-ea"/>
                <a:sym typeface="+mn-lt"/>
              </a:rPr>
              <a:t>  运行效果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4636934" y="3590436"/>
            <a:ext cx="474888" cy="464055"/>
            <a:chOff x="4466537" y="2865429"/>
            <a:chExt cx="381887" cy="373175"/>
          </a:xfrm>
        </p:grpSpPr>
        <p:sp>
          <p:nvSpPr>
            <p:cNvPr id="27" name="椭圆 26"/>
            <p:cNvSpPr/>
            <p:nvPr/>
          </p:nvSpPr>
          <p:spPr>
            <a:xfrm>
              <a:off x="4475249" y="2865429"/>
              <a:ext cx="373175" cy="3731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66537" y="2885444"/>
              <a:ext cx="312214" cy="2970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方正粗圆简体" pitchFamily="65" charset="-122"/>
                  <a:ea typeface="方正粗圆简体" pitchFamily="65" charset="-122"/>
                </a:rPr>
                <a:t> 2</a:t>
              </a:r>
              <a:endParaRPr lang="zh-CN" altLang="en-US" dirty="0">
                <a:solidFill>
                  <a:schemeClr val="bg1"/>
                </a:solidFill>
                <a:latin typeface="方正粗圆简体" pitchFamily="65" charset="-122"/>
                <a:ea typeface="方正粗圆简体" pitchFamily="65" charset="-122"/>
              </a:endParaRPr>
            </a:p>
          </p:txBody>
        </p:sp>
      </p:grpSp>
      <p:pic>
        <p:nvPicPr>
          <p:cNvPr id="29" name="Picture 8" descr="E:\PPT素材\卡通a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72071"/>
            <a:ext cx="1560180" cy="314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D55519F-8D46-4B65-944C-72D9587F36EB}"/>
              </a:ext>
            </a:extLst>
          </p:cNvPr>
          <p:cNvSpPr/>
          <p:nvPr/>
        </p:nvSpPr>
        <p:spPr>
          <a:xfrm>
            <a:off x="5104931" y="1706419"/>
            <a:ext cx="2423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6"/>
                </a:solidFill>
                <a:cs typeface="+mn-ea"/>
                <a:sym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042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8"/>
          <p:cNvSpPr txBox="1"/>
          <p:nvPr/>
        </p:nvSpPr>
        <p:spPr>
          <a:xfrm>
            <a:off x="1938026" y="3736513"/>
            <a:ext cx="5267948" cy="62358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9532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编写脚本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45278" y="2967337"/>
            <a:ext cx="20534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</a:rPr>
              <a:t>PART 1</a:t>
            </a:r>
            <a:endParaRPr lang="zh-CN" altLang="en-US" sz="4400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</a:endParaRPr>
          </a:p>
        </p:txBody>
      </p:sp>
      <p:pic>
        <p:nvPicPr>
          <p:cNvPr id="3074" name="Picture 2" descr="E:\阿炳\程旭园\首页年度广告\2017-5-24课件页面设计\ppt\robo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7070" y="1023770"/>
            <a:ext cx="1454797" cy="187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/>
          <p:cNvCxnSpPr/>
          <p:nvPr/>
        </p:nvCxnSpPr>
        <p:spPr>
          <a:xfrm>
            <a:off x="3203848" y="3736513"/>
            <a:ext cx="273630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34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508136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+mn-lt"/>
            </a:endParaRPr>
          </a:p>
          <a:p>
            <a:pPr algn="ctr"/>
            <a:endParaRPr lang="en-US" altLang="zh-CN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F473F3B-6C9C-4D01-A2C9-3DEEB5A8B408}"/>
              </a:ext>
            </a:extLst>
          </p:cNvPr>
          <p:cNvSpPr/>
          <p:nvPr/>
        </p:nvSpPr>
        <p:spPr>
          <a:xfrm>
            <a:off x="-7506" y="245519"/>
            <a:ext cx="91515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变量：变化的内容</a:t>
            </a:r>
          </a:p>
        </p:txBody>
      </p:sp>
      <p:grpSp>
        <p:nvGrpSpPr>
          <p:cNvPr id="11" name="Group 1">
            <a:extLst>
              <a:ext uri="{FF2B5EF4-FFF2-40B4-BE49-F238E27FC236}">
                <a16:creationId xmlns:a16="http://schemas.microsoft.com/office/drawing/2014/main" id="{17FF81D1-273C-40F1-B49B-154DFD339A7A}"/>
              </a:ext>
            </a:extLst>
          </p:cNvPr>
          <p:cNvGrpSpPr/>
          <p:nvPr/>
        </p:nvGrpSpPr>
        <p:grpSpPr bwMode="auto">
          <a:xfrm>
            <a:off x="31159" y="962602"/>
            <a:ext cx="4828873" cy="707115"/>
            <a:chOff x="4514459" y="1833608"/>
            <a:chExt cx="2986604" cy="582624"/>
          </a:xfrm>
          <a:solidFill>
            <a:schemeClr val="accent6"/>
          </a:solidFill>
        </p:grpSpPr>
        <p:sp>
          <p:nvSpPr>
            <p:cNvPr id="12" name="Shape 848">
              <a:extLst>
                <a:ext uri="{FF2B5EF4-FFF2-40B4-BE49-F238E27FC236}">
                  <a16:creationId xmlns:a16="http://schemas.microsoft.com/office/drawing/2014/main" id="{6E7E23FF-00A2-4AA1-ADAA-73219CDA3947}"/>
                </a:ext>
              </a:extLst>
            </p:cNvPr>
            <p:cNvSpPr/>
            <p:nvPr/>
          </p:nvSpPr>
          <p:spPr>
            <a:xfrm>
              <a:off x="4514459" y="1833608"/>
              <a:ext cx="2986604" cy="582624"/>
            </a:xfrm>
            <a:prstGeom prst="roundRect">
              <a:avLst>
                <a:gd name="adj" fmla="val 15000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algn="ctr" defTabSz="68453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500" dirty="0">
                <a:solidFill>
                  <a:srgbClr val="FFFFFF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方正准圆简体"/>
              </a:endParaRPr>
            </a:p>
          </p:txBody>
        </p:sp>
        <p:sp>
          <p:nvSpPr>
            <p:cNvPr id="13" name="Rectangle 16">
              <a:extLst>
                <a:ext uri="{FF2B5EF4-FFF2-40B4-BE49-F238E27FC236}">
                  <a16:creationId xmlns:a16="http://schemas.microsoft.com/office/drawing/2014/main" id="{9F9E86E4-2D5F-4549-98D4-D0D68C0E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4459" y="1873849"/>
              <a:ext cx="2986604" cy="4311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6845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方正粗圆简体" pitchFamily="65" charset="-122"/>
                  <a:ea typeface="方正粗圆简体" pitchFamily="65" charset="-122"/>
                  <a:cs typeface="+mn-ea"/>
                  <a:sym typeface="方正准圆简体"/>
                </a:rPr>
                <a:t>局部变量：仅对该角色有效</a:t>
              </a:r>
              <a:endParaRPr lang="en-US" altLang="zh-CN" sz="2800" dirty="0">
                <a:solidFill>
                  <a:schemeClr val="bg1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方正准圆简体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1F4A89F1-D153-43A9-8EFC-278D6BD868E1}"/>
              </a:ext>
            </a:extLst>
          </p:cNvPr>
          <p:cNvSpPr/>
          <p:nvPr/>
        </p:nvSpPr>
        <p:spPr>
          <a:xfrm>
            <a:off x="7679" y="5005833"/>
            <a:ext cx="9151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生活中自己的体重是局部变量：一直会变化，但是仅和自己有关。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8BA940-AD08-4F8E-B77B-27B15DB0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564904"/>
            <a:ext cx="6624736" cy="18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508136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+mn-lt"/>
            </a:endParaRPr>
          </a:p>
          <a:p>
            <a:pPr algn="ctr"/>
            <a:endParaRPr lang="en-US" altLang="zh-CN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F473F3B-6C9C-4D01-A2C9-3DEEB5A8B408}"/>
              </a:ext>
            </a:extLst>
          </p:cNvPr>
          <p:cNvSpPr/>
          <p:nvPr/>
        </p:nvSpPr>
        <p:spPr>
          <a:xfrm>
            <a:off x="-7506" y="245519"/>
            <a:ext cx="91515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变量：变化的内容</a:t>
            </a:r>
          </a:p>
        </p:txBody>
      </p:sp>
      <p:grpSp>
        <p:nvGrpSpPr>
          <p:cNvPr id="11" name="Group 1">
            <a:extLst>
              <a:ext uri="{FF2B5EF4-FFF2-40B4-BE49-F238E27FC236}">
                <a16:creationId xmlns:a16="http://schemas.microsoft.com/office/drawing/2014/main" id="{17FF81D1-273C-40F1-B49B-154DFD339A7A}"/>
              </a:ext>
            </a:extLst>
          </p:cNvPr>
          <p:cNvGrpSpPr/>
          <p:nvPr/>
        </p:nvGrpSpPr>
        <p:grpSpPr bwMode="auto">
          <a:xfrm>
            <a:off x="31159" y="962602"/>
            <a:ext cx="4828873" cy="707115"/>
            <a:chOff x="4514459" y="1833608"/>
            <a:chExt cx="2986604" cy="582624"/>
          </a:xfrm>
          <a:solidFill>
            <a:schemeClr val="accent6"/>
          </a:solidFill>
        </p:grpSpPr>
        <p:sp>
          <p:nvSpPr>
            <p:cNvPr id="12" name="Shape 848">
              <a:extLst>
                <a:ext uri="{FF2B5EF4-FFF2-40B4-BE49-F238E27FC236}">
                  <a16:creationId xmlns:a16="http://schemas.microsoft.com/office/drawing/2014/main" id="{6E7E23FF-00A2-4AA1-ADAA-73219CDA3947}"/>
                </a:ext>
              </a:extLst>
            </p:cNvPr>
            <p:cNvSpPr/>
            <p:nvPr/>
          </p:nvSpPr>
          <p:spPr>
            <a:xfrm>
              <a:off x="4514459" y="1833608"/>
              <a:ext cx="2986604" cy="582624"/>
            </a:xfrm>
            <a:prstGeom prst="roundRect">
              <a:avLst>
                <a:gd name="adj" fmla="val 15000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algn="ctr" defTabSz="68453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500" dirty="0">
                <a:solidFill>
                  <a:srgbClr val="FFFFFF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方正准圆简体"/>
              </a:endParaRPr>
            </a:p>
          </p:txBody>
        </p:sp>
        <p:sp>
          <p:nvSpPr>
            <p:cNvPr id="13" name="Rectangle 16">
              <a:extLst>
                <a:ext uri="{FF2B5EF4-FFF2-40B4-BE49-F238E27FC236}">
                  <a16:creationId xmlns:a16="http://schemas.microsoft.com/office/drawing/2014/main" id="{9F9E86E4-2D5F-4549-98D4-D0D68C0E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4459" y="1873849"/>
              <a:ext cx="2986604" cy="4311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6845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方正粗圆简体" pitchFamily="65" charset="-122"/>
                  <a:ea typeface="方正粗圆简体" pitchFamily="65" charset="-122"/>
                  <a:cs typeface="+mn-ea"/>
                  <a:sym typeface="方正准圆简体"/>
                </a:rPr>
                <a:t>全局变量：对整个项目都有效</a:t>
              </a:r>
              <a:endParaRPr lang="en-US" altLang="zh-CN" sz="2800" dirty="0">
                <a:solidFill>
                  <a:schemeClr val="bg1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方正准圆简体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1F4A89F1-D153-43A9-8EFC-278D6BD868E1}"/>
              </a:ext>
            </a:extLst>
          </p:cNvPr>
          <p:cNvSpPr/>
          <p:nvPr/>
        </p:nvSpPr>
        <p:spPr>
          <a:xfrm>
            <a:off x="7679" y="5005833"/>
            <a:ext cx="91515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CN" sz="2400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+mn-lt"/>
            </a:endParaRPr>
          </a:p>
          <a:p>
            <a:pPr algn="ctr"/>
            <a:endParaRPr lang="en-US" altLang="zh-CN" sz="2400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+mn-lt"/>
            </a:endParaRPr>
          </a:p>
          <a:p>
            <a:pPr algn="ctr"/>
            <a:r>
              <a:rPr lang="zh-CN" altLang="en-US" sz="2400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生活中时间是全局变量：一直在变化，对我们所有人都有效。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92EB6A9-F256-4972-AE7C-12D22FD30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908" y="1833739"/>
            <a:ext cx="4430676" cy="387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81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0" y="508136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+mn-lt"/>
            </a:endParaRPr>
          </a:p>
          <a:p>
            <a:pPr algn="ctr"/>
            <a:endParaRPr lang="en-US" altLang="zh-CN" dirty="0">
              <a:solidFill>
                <a:schemeClr val="accent6"/>
              </a:solidFill>
              <a:latin typeface="方正粗圆简体" pitchFamily="65" charset="-122"/>
              <a:ea typeface="方正粗圆简体" pitchFamily="65" charset="-122"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F473F3B-6C9C-4D01-A2C9-3DEEB5A8B408}"/>
              </a:ext>
            </a:extLst>
          </p:cNvPr>
          <p:cNvSpPr/>
          <p:nvPr/>
        </p:nvSpPr>
        <p:spPr>
          <a:xfrm>
            <a:off x="-7506" y="245519"/>
            <a:ext cx="91515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交互输入框</a:t>
            </a:r>
          </a:p>
        </p:txBody>
      </p:sp>
      <p:grpSp>
        <p:nvGrpSpPr>
          <p:cNvPr id="11" name="Group 1">
            <a:extLst>
              <a:ext uri="{FF2B5EF4-FFF2-40B4-BE49-F238E27FC236}">
                <a16:creationId xmlns:a16="http://schemas.microsoft.com/office/drawing/2014/main" id="{17FF81D1-273C-40F1-B49B-154DFD339A7A}"/>
              </a:ext>
            </a:extLst>
          </p:cNvPr>
          <p:cNvGrpSpPr/>
          <p:nvPr/>
        </p:nvGrpSpPr>
        <p:grpSpPr bwMode="auto">
          <a:xfrm>
            <a:off x="31159" y="962602"/>
            <a:ext cx="4828873" cy="707115"/>
            <a:chOff x="4514459" y="1833608"/>
            <a:chExt cx="2986604" cy="582624"/>
          </a:xfrm>
          <a:solidFill>
            <a:schemeClr val="accent6"/>
          </a:solidFill>
        </p:grpSpPr>
        <p:sp>
          <p:nvSpPr>
            <p:cNvPr id="12" name="Shape 848">
              <a:extLst>
                <a:ext uri="{FF2B5EF4-FFF2-40B4-BE49-F238E27FC236}">
                  <a16:creationId xmlns:a16="http://schemas.microsoft.com/office/drawing/2014/main" id="{6E7E23FF-00A2-4AA1-ADAA-73219CDA3947}"/>
                </a:ext>
              </a:extLst>
            </p:cNvPr>
            <p:cNvSpPr/>
            <p:nvPr/>
          </p:nvSpPr>
          <p:spPr>
            <a:xfrm>
              <a:off x="4514459" y="1833608"/>
              <a:ext cx="2986604" cy="582624"/>
            </a:xfrm>
            <a:prstGeom prst="roundRect">
              <a:avLst>
                <a:gd name="adj" fmla="val 15000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lIns="50800" tIns="50800" rIns="50800" bIns="50800" anchor="ctr"/>
            <a:lstStyle/>
            <a:p>
              <a:pPr algn="ctr" defTabSz="68453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500" dirty="0">
                <a:solidFill>
                  <a:srgbClr val="FFFFFF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方正准圆简体"/>
              </a:endParaRPr>
            </a:p>
          </p:txBody>
        </p:sp>
        <p:sp>
          <p:nvSpPr>
            <p:cNvPr id="13" name="Rectangle 16">
              <a:extLst>
                <a:ext uri="{FF2B5EF4-FFF2-40B4-BE49-F238E27FC236}">
                  <a16:creationId xmlns:a16="http://schemas.microsoft.com/office/drawing/2014/main" id="{9F9E86E4-2D5F-4549-98D4-D0D68C0E9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4459" y="1873849"/>
              <a:ext cx="2986604" cy="4311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68453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方正粗圆简体" pitchFamily="65" charset="-122"/>
                  <a:ea typeface="方正粗圆简体" pitchFamily="65" charset="-122"/>
                  <a:cs typeface="+mn-ea"/>
                  <a:sym typeface="方正准圆简体"/>
                </a:rPr>
                <a:t>询问、回答</a:t>
              </a:r>
              <a:endParaRPr lang="en-US" altLang="zh-CN" sz="2800" dirty="0">
                <a:solidFill>
                  <a:schemeClr val="bg1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方正准圆简体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1F4A89F1-D153-43A9-8EFC-278D6BD868E1}"/>
              </a:ext>
            </a:extLst>
          </p:cNvPr>
          <p:cNvSpPr/>
          <p:nvPr/>
        </p:nvSpPr>
        <p:spPr>
          <a:xfrm>
            <a:off x="7679" y="5005833"/>
            <a:ext cx="9151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6"/>
                </a:solidFill>
                <a:latin typeface="方正粗圆简体" pitchFamily="65" charset="-122"/>
                <a:ea typeface="方正粗圆简体" pitchFamily="65" charset="-122"/>
                <a:cs typeface="+mn-ea"/>
                <a:sym typeface="+mn-lt"/>
              </a:rPr>
              <a:t>项目运行时，需要我们输入信息。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8BA940-AD08-4F8E-B77B-27B15DB0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002" y="2280300"/>
            <a:ext cx="4392488" cy="221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21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</TotalTime>
  <Words>227</Words>
  <Application>Microsoft Office PowerPoint</Application>
  <PresentationFormat>全屏显示(4:3)</PresentationFormat>
  <Paragraphs>65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方正粗圆简体</vt:lpstr>
      <vt:lpstr>方正准圆简体</vt:lpstr>
      <vt:lpstr>宋体</vt:lpstr>
      <vt:lpstr>Arial</vt:lpstr>
      <vt:lpstr>Calibri</vt:lpstr>
      <vt:lpstr>Office 主题​​</vt:lpstr>
      <vt:lpstr>内角和计算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卡通教育教学说课PPT模版</dc:title>
  <dc:creator>Sky123.Org</dc:creator>
  <cp:lastModifiedBy>Bcnet</cp:lastModifiedBy>
  <cp:revision>68</cp:revision>
  <dcterms:created xsi:type="dcterms:W3CDTF">2017-06-07T06:29:30Z</dcterms:created>
  <dcterms:modified xsi:type="dcterms:W3CDTF">2017-08-07T01:56:05Z</dcterms:modified>
</cp:coreProperties>
</file>